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7"/>
  </p:notesMasterIdLst>
  <p:sldIdLst>
    <p:sldId id="256" r:id="rId2"/>
    <p:sldId id="314" r:id="rId3"/>
    <p:sldId id="315" r:id="rId4"/>
    <p:sldId id="257" r:id="rId5"/>
    <p:sldId id="317" r:id="rId6"/>
    <p:sldId id="260" r:id="rId7"/>
    <p:sldId id="288" r:id="rId8"/>
    <p:sldId id="319" r:id="rId9"/>
    <p:sldId id="320" r:id="rId10"/>
    <p:sldId id="321" r:id="rId11"/>
    <p:sldId id="329" r:id="rId12"/>
    <p:sldId id="322" r:id="rId13"/>
    <p:sldId id="323" r:id="rId14"/>
    <p:sldId id="324" r:id="rId15"/>
    <p:sldId id="327" r:id="rId16"/>
    <p:sldId id="325" r:id="rId17"/>
    <p:sldId id="326" r:id="rId18"/>
    <p:sldId id="328" r:id="rId19"/>
    <p:sldId id="330" r:id="rId20"/>
    <p:sldId id="331" r:id="rId21"/>
    <p:sldId id="332" r:id="rId22"/>
    <p:sldId id="333" r:id="rId23"/>
    <p:sldId id="334" r:id="rId24"/>
    <p:sldId id="344" r:id="rId25"/>
    <p:sldId id="335" r:id="rId26"/>
    <p:sldId id="336" r:id="rId27"/>
    <p:sldId id="337" r:id="rId28"/>
    <p:sldId id="338" r:id="rId29"/>
    <p:sldId id="339" r:id="rId30"/>
    <p:sldId id="340" r:id="rId31"/>
    <p:sldId id="341" r:id="rId32"/>
    <p:sldId id="342" r:id="rId33"/>
    <p:sldId id="343" r:id="rId34"/>
    <p:sldId id="318" r:id="rId35"/>
    <p:sldId id="279" r:id="rId36"/>
  </p:sldIdLst>
  <p:sldSz cx="9144000" cy="5143500" type="screen16x9"/>
  <p:notesSz cx="6858000" cy="9144000"/>
  <p:embeddedFontLst>
    <p:embeddedFont>
      <p:font typeface="Tahoma" panose="020B0604030504040204" pitchFamily="34" charset="0"/>
      <p:regular r:id="rId38"/>
      <p:bold r:id="rId39"/>
    </p:embeddedFont>
    <p:embeddedFont>
      <p:font typeface="Work Sans" pitchFamily="2" charset="-93"/>
      <p:regular r:id="rId40"/>
      <p:bold r:id="rId41"/>
      <p:italic r:id="rId42"/>
      <p:boldItalic r:id="rId43"/>
    </p:embeddedFont>
    <p:embeddedFont>
      <p:font typeface="Work Sans Regular" charset="-93"/>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 initials="b" lastIdx="1" clrIdx="0">
    <p:extLst>
      <p:ext uri="{19B8F6BF-5375-455C-9EA6-DF929625EA0E}">
        <p15:presenceInfo xmlns:p15="http://schemas.microsoft.com/office/powerpoint/2012/main" userId="b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18AA96-39E6-41E4-BF6D-B989132015BA}">
  <a:tblStyle styleId="{3A18AA96-39E6-41E4-BF6D-B989132015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255" autoAdjust="0"/>
  </p:normalViewPr>
  <p:slideViewPr>
    <p:cSldViewPr snapToGrid="0">
      <p:cViewPr varScale="1">
        <p:scale>
          <a:sx n="92" d="100"/>
          <a:sy n="92" d="100"/>
        </p:scale>
        <p:origin x="756" y="84"/>
      </p:cViewPr>
      <p:guideLst/>
    </p:cSldViewPr>
  </p:slideViewPr>
  <p:outlineViewPr>
    <p:cViewPr>
      <p:scale>
        <a:sx n="33" d="100"/>
        <a:sy n="33" d="100"/>
      </p:scale>
      <p:origin x="0" y="-166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645986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12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08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5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7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28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76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083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36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688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942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89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69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5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255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83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655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8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51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7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666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47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9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35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254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683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595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2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92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00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2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8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26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1pPr>
            <a:lvl2pPr marL="914400" lvl="1"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2pPr>
            <a:lvl3pPr marL="1371600" lvl="2"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3pPr>
            <a:lvl4pPr marL="1828800" lvl="3"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4pPr>
            <a:lvl5pPr marL="2286000" lvl="4"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5pPr>
            <a:lvl6pPr marL="2743200" lvl="5"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6pPr>
            <a:lvl7pPr marL="3200400" lvl="6"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7pPr>
            <a:lvl8pPr marL="3657600" lvl="7"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8pPr>
            <a:lvl9pPr marL="4114800" lvl="8"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18130158/CDWeb_BaoCa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mailto:user@gmail.com" TargetMode="External"/><Relationship Id="rId4" Type="http://schemas.openxmlformats.org/officeDocument/2006/relationships/hyperlink" Target="https://bookstorenlu2021.herokuapp.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9" name="Shape 453"/>
          <p:cNvSpPr txBox="1">
            <a:spLocks noGrp="1"/>
          </p:cNvSpPr>
          <p:nvPr>
            <p:ph type="ctrTitle"/>
          </p:nvPr>
        </p:nvSpPr>
        <p:spPr>
          <a:xfrm>
            <a:off x="1910993" y="661396"/>
            <a:ext cx="5428392" cy="849543"/>
          </a:xfrm>
          <a:prstGeom prst="rect">
            <a:avLst/>
          </a:prstGeom>
        </p:spPr>
        <p:txBody>
          <a:bodyPr lIns="91425" tIns="91425" rIns="91425" bIns="91425" anchor="ctr" anchorCtr="0">
            <a:noAutofit/>
          </a:bodyPr>
          <a:lstStyle/>
          <a:p>
            <a:pPr marR="228600" algn="ctr">
              <a:spcBef>
                <a:spcPts val="1200"/>
              </a:spcBef>
              <a:spcAft>
                <a:spcPts val="1200"/>
              </a:spcAft>
            </a:pPr>
            <a:r>
              <a:rPr lang="vi-VN" sz="1600" dirty="0">
                <a:solidFill>
                  <a:srgbClr val="C00000"/>
                </a:solidFill>
                <a:latin typeface="+mn-lt"/>
              </a:rPr>
              <a:t>TRƯỜNG ĐẠI HỌC NÔNG LÂM TP. HỒ CHÍ MINH</a:t>
            </a:r>
            <a:br>
              <a:rPr lang="vi-VN" sz="1600" b="0" dirty="0">
                <a:solidFill>
                  <a:srgbClr val="C00000"/>
                </a:solidFill>
                <a:latin typeface="+mn-lt"/>
              </a:rPr>
            </a:br>
            <a:r>
              <a:rPr lang="vi-VN" sz="1600" dirty="0">
                <a:solidFill>
                  <a:srgbClr val="C00000"/>
                </a:solidFill>
                <a:latin typeface="+mn-lt"/>
              </a:rPr>
              <a:t>KHOA CÔNG NGHỆ THÔNG TIN</a:t>
            </a:r>
            <a:br>
              <a:rPr lang="vi-VN" sz="1800" b="0" dirty="0">
                <a:solidFill>
                  <a:srgbClr val="C00000"/>
                </a:solidFill>
                <a:latin typeface="+mn-lt"/>
              </a:rPr>
            </a:br>
            <a:endParaRPr lang="en" sz="1800" b="0" dirty="0">
              <a:latin typeface="+mn-lt"/>
            </a:endParaRPr>
          </a:p>
        </p:txBody>
      </p:sp>
      <p:pic>
        <p:nvPicPr>
          <p:cNvPr id="10" name="Picture 9"/>
          <p:cNvPicPr>
            <a:picLocks noChangeAspect="1"/>
          </p:cNvPicPr>
          <p:nvPr/>
        </p:nvPicPr>
        <p:blipFill>
          <a:blip r:embed="rId3"/>
          <a:stretch>
            <a:fillRect/>
          </a:stretch>
        </p:blipFill>
        <p:spPr>
          <a:xfrm>
            <a:off x="510283" y="527832"/>
            <a:ext cx="1102760" cy="1102760"/>
          </a:xfrm>
          <a:prstGeom prst="rect">
            <a:avLst/>
          </a:prstGeom>
        </p:spPr>
      </p:pic>
      <p:pic>
        <p:nvPicPr>
          <p:cNvPr id="11" name="Picture 10"/>
          <p:cNvPicPr>
            <a:picLocks noChangeAspect="1"/>
          </p:cNvPicPr>
          <p:nvPr/>
        </p:nvPicPr>
        <p:blipFill>
          <a:blip r:embed="rId4"/>
          <a:stretch>
            <a:fillRect/>
          </a:stretch>
        </p:blipFill>
        <p:spPr>
          <a:xfrm>
            <a:off x="7339385" y="527832"/>
            <a:ext cx="1105972" cy="1105972"/>
          </a:xfrm>
          <a:prstGeom prst="rect">
            <a:avLst/>
          </a:prstGeom>
        </p:spPr>
      </p:pic>
      <p:sp>
        <p:nvSpPr>
          <p:cNvPr id="12" name="TextBox 11">
            <a:extLst>
              <a:ext uri="{FF2B5EF4-FFF2-40B4-BE49-F238E27FC236}">
                <a16:creationId xmlns:a16="http://schemas.microsoft.com/office/drawing/2014/main" id="{90BD10F6-E030-455C-9BA7-A385F53EFD2E}"/>
              </a:ext>
            </a:extLst>
          </p:cNvPr>
          <p:cNvSpPr txBox="1"/>
          <p:nvPr/>
        </p:nvSpPr>
        <p:spPr>
          <a:xfrm>
            <a:off x="2134307" y="2163041"/>
            <a:ext cx="4897456" cy="769441"/>
          </a:xfrm>
          <a:prstGeom prst="rect">
            <a:avLst/>
          </a:prstGeom>
          <a:noFill/>
        </p:spPr>
        <p:txBody>
          <a:bodyPr wrap="square" rtlCol="0">
            <a:spAutoFit/>
          </a:bodyPr>
          <a:lstStyle/>
          <a:p>
            <a:pPr algn="ctr"/>
            <a:r>
              <a:rPr lang="en-US" sz="2200" b="1" dirty="0">
                <a:solidFill>
                  <a:srgbClr val="3366FF"/>
                </a:solidFill>
                <a:latin typeface="+mn-lt"/>
              </a:rPr>
              <a:t>CHUYÊN ĐỀ WEB</a:t>
            </a:r>
          </a:p>
          <a:p>
            <a:pPr algn="ctr"/>
            <a:r>
              <a:rPr lang="en-US" sz="2200" b="1" dirty="0">
                <a:solidFill>
                  <a:srgbClr val="3366FF"/>
                </a:solidFill>
                <a:latin typeface="+mn-lt"/>
              </a:rPr>
              <a:t>Đề tài : </a:t>
            </a:r>
            <a:r>
              <a:rPr lang="en-US" sz="2000" b="1" dirty="0">
                <a:solidFill>
                  <a:srgbClr val="3366FF"/>
                </a:solidFill>
                <a:latin typeface="+mn-lt"/>
              </a:rPr>
              <a:t>Trang web Bán sách online</a:t>
            </a:r>
            <a:endParaRPr lang="vi-VN" sz="2000" b="1" dirty="0">
              <a:solidFill>
                <a:srgbClr val="3366FF"/>
              </a:solidFill>
              <a:latin typeface="+mn-lt"/>
            </a:endParaRPr>
          </a:p>
        </p:txBody>
      </p:sp>
      <p:sp>
        <p:nvSpPr>
          <p:cNvPr id="13" name="TextBox 12">
            <a:extLst>
              <a:ext uri="{FF2B5EF4-FFF2-40B4-BE49-F238E27FC236}">
                <a16:creationId xmlns:a16="http://schemas.microsoft.com/office/drawing/2014/main" id="{65EE2976-F7F2-4EBA-8DB7-EECCAE926C7F}"/>
              </a:ext>
            </a:extLst>
          </p:cNvPr>
          <p:cNvSpPr txBox="1"/>
          <p:nvPr/>
        </p:nvSpPr>
        <p:spPr>
          <a:xfrm>
            <a:off x="726146" y="1783901"/>
            <a:ext cx="2184758" cy="323165"/>
          </a:xfrm>
          <a:prstGeom prst="rect">
            <a:avLst/>
          </a:prstGeom>
          <a:noFill/>
        </p:spPr>
        <p:txBody>
          <a:bodyPr wrap="square" rtlCol="0">
            <a:spAutoFit/>
          </a:bodyPr>
          <a:lstStyle/>
          <a:p>
            <a:r>
              <a:rPr lang="vi-VN" sz="1500" u="sng" dirty="0">
                <a:solidFill>
                  <a:srgbClr val="3366FF"/>
                </a:solidFill>
                <a:latin typeface="+mn-lt"/>
              </a:rPr>
              <a:t>Báo cáo</a:t>
            </a:r>
            <a:r>
              <a:rPr lang="en-US" sz="1500" u="sng" dirty="0">
                <a:solidFill>
                  <a:srgbClr val="3366FF"/>
                </a:solidFill>
                <a:latin typeface="+mn-lt"/>
              </a:rPr>
              <a:t> cuối kì môn</a:t>
            </a:r>
            <a:r>
              <a:rPr lang="vi-VN" sz="1500" u="sng" dirty="0">
                <a:solidFill>
                  <a:srgbClr val="3366FF"/>
                </a:solidFill>
                <a:latin typeface="+mn-lt"/>
              </a:rPr>
              <a:t>:</a:t>
            </a:r>
          </a:p>
        </p:txBody>
      </p:sp>
      <p:sp>
        <p:nvSpPr>
          <p:cNvPr id="14" name="TextBox 13">
            <a:extLst>
              <a:ext uri="{FF2B5EF4-FFF2-40B4-BE49-F238E27FC236}">
                <a16:creationId xmlns:a16="http://schemas.microsoft.com/office/drawing/2014/main" id="{E4A49E84-FAB6-4B80-A806-E2364129A5FA}"/>
              </a:ext>
            </a:extLst>
          </p:cNvPr>
          <p:cNvSpPr txBox="1"/>
          <p:nvPr/>
        </p:nvSpPr>
        <p:spPr>
          <a:xfrm>
            <a:off x="2218614" y="3143889"/>
            <a:ext cx="4813149" cy="1600438"/>
          </a:xfrm>
          <a:prstGeom prst="rect">
            <a:avLst/>
          </a:prstGeom>
          <a:noFill/>
        </p:spPr>
        <p:txBody>
          <a:bodyPr wrap="square" rtlCol="0">
            <a:spAutoFit/>
          </a:bodyPr>
          <a:lstStyle/>
          <a:p>
            <a:r>
              <a:rPr lang="vi-VN" b="1" dirty="0">
                <a:latin typeface="+mn-lt"/>
              </a:rPr>
              <a:t>Giảng viên: </a:t>
            </a:r>
            <a:r>
              <a:rPr lang="vi-VN" dirty="0">
                <a:latin typeface="+mn-lt"/>
              </a:rPr>
              <a:t>Nguyễn</a:t>
            </a:r>
            <a:r>
              <a:rPr lang="en-US" dirty="0">
                <a:latin typeface="+mn-lt"/>
              </a:rPr>
              <a:t> Phi Hùng</a:t>
            </a:r>
            <a:endParaRPr lang="vi-VN" dirty="0">
              <a:latin typeface="+mn-lt"/>
            </a:endParaRPr>
          </a:p>
          <a:p>
            <a:endParaRPr lang="vi-VN" b="0" dirty="0">
              <a:effectLst/>
              <a:latin typeface="+mn-lt"/>
            </a:endParaRPr>
          </a:p>
          <a:p>
            <a:r>
              <a:rPr lang="vi-VN" b="1" dirty="0">
                <a:latin typeface="+mn-lt"/>
              </a:rPr>
              <a:t>Sinh viên: </a:t>
            </a:r>
            <a:r>
              <a:rPr lang="en-US" dirty="0" err="1">
                <a:latin typeface="+mn-lt"/>
              </a:rPr>
              <a:t>Vũ</a:t>
            </a:r>
            <a:r>
              <a:rPr lang="en-US" dirty="0">
                <a:latin typeface="+mn-lt"/>
              </a:rPr>
              <a:t> </a:t>
            </a:r>
            <a:r>
              <a:rPr lang="en-US" dirty="0" err="1">
                <a:latin typeface="+mn-lt"/>
              </a:rPr>
              <a:t>Huỳnh</a:t>
            </a:r>
            <a:r>
              <a:rPr lang="en-US" dirty="0">
                <a:latin typeface="+mn-lt"/>
              </a:rPr>
              <a:t> </a:t>
            </a:r>
            <a:r>
              <a:rPr lang="en-US" dirty="0" err="1">
                <a:latin typeface="+mn-lt"/>
              </a:rPr>
              <a:t>Như</a:t>
            </a:r>
            <a:r>
              <a:rPr lang="en-US" dirty="0">
                <a:latin typeface="+mn-lt"/>
              </a:rPr>
              <a:t> </a:t>
            </a:r>
            <a:r>
              <a:rPr lang="en-US" dirty="0" err="1">
                <a:latin typeface="+mn-lt"/>
              </a:rPr>
              <a:t>Anh</a:t>
            </a:r>
            <a:r>
              <a:rPr lang="vi-VN" dirty="0">
                <a:latin typeface="+mn-lt"/>
              </a:rPr>
              <a:t>	- 1713</a:t>
            </a:r>
            <a:r>
              <a:rPr lang="en-US" dirty="0">
                <a:latin typeface="+mn-lt"/>
              </a:rPr>
              <a:t>0008</a:t>
            </a:r>
            <a:endParaRPr lang="vi-VN" b="0" dirty="0">
              <a:effectLst/>
              <a:latin typeface="+mn-lt"/>
            </a:endParaRPr>
          </a:p>
          <a:p>
            <a:r>
              <a:rPr lang="vi-VN" dirty="0">
                <a:latin typeface="+mn-lt"/>
              </a:rPr>
              <a:t>                  </a:t>
            </a:r>
            <a:r>
              <a:rPr lang="en-US" dirty="0">
                <a:latin typeface="+mn-lt"/>
              </a:rPr>
              <a:t>Tô Thảo Nhả</a:t>
            </a:r>
            <a:r>
              <a:rPr lang="vi-VN" dirty="0">
                <a:latin typeface="+mn-lt"/>
              </a:rPr>
              <a:t>	- </a:t>
            </a:r>
            <a:r>
              <a:rPr lang="en-US" dirty="0">
                <a:latin typeface="+mn-lt"/>
              </a:rPr>
              <a:t>18130158</a:t>
            </a:r>
            <a:endParaRPr lang="vi-VN" b="0" dirty="0">
              <a:effectLst/>
              <a:latin typeface="+mn-lt"/>
            </a:endParaRPr>
          </a:p>
          <a:p>
            <a:r>
              <a:rPr lang="vi-VN" dirty="0">
                <a:latin typeface="+mn-lt"/>
              </a:rPr>
              <a:t>                 </a:t>
            </a:r>
            <a:endParaRPr lang="vi-VN" b="0" dirty="0">
              <a:effectLst/>
              <a:latin typeface="+mn-lt"/>
            </a:endParaRPr>
          </a:p>
          <a:p>
            <a:br>
              <a:rPr lang="vi-VN" dirty="0">
                <a:latin typeface="+mn-lt"/>
              </a:rPr>
            </a:br>
            <a:endParaRPr lang="vi-VN"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4.3. Quên mật khẩu:</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TextBox 5"/>
          <p:cNvSpPr txBox="1"/>
          <p:nvPr/>
        </p:nvSpPr>
        <p:spPr>
          <a:xfrm>
            <a:off x="2270589" y="1202076"/>
            <a:ext cx="5435029" cy="738664"/>
          </a:xfrm>
          <a:prstGeom prst="rect">
            <a:avLst/>
          </a:prstGeom>
          <a:noFill/>
        </p:spPr>
        <p:txBody>
          <a:bodyPr wrap="square" rtlCol="0">
            <a:spAutoFit/>
          </a:bodyPr>
          <a:lstStyle/>
          <a:p>
            <a:r>
              <a:rPr lang="en-US" dirty="0"/>
              <a:t>Click chọn Quên mật khẩu ở trang Đăng nhập sau đó sẽ đi đến trang Quên mật khẩu. Tiến hành điền gmail đã đăng ký để lấy lại mật khẩu.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47" y="2032263"/>
            <a:ext cx="6709025" cy="2195138"/>
          </a:xfrm>
          <a:prstGeom prst="rect">
            <a:avLst/>
          </a:prstGeom>
        </p:spPr>
      </p:pic>
    </p:spTree>
    <p:extLst>
      <p:ext uri="{BB962C8B-B14F-4D97-AF65-F5344CB8AC3E}">
        <p14:creationId xmlns:p14="http://schemas.microsoft.com/office/powerpoint/2010/main" val="83862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4.4. Kiểm tra thông tin: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Click vào Thông tin tài khoản ở thanh công cụ để vào trang Thông tin, ở đây ta có thể thay đổi thông tin cá nhân.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589" y="1900719"/>
            <a:ext cx="4818580" cy="2492559"/>
          </a:xfrm>
          <a:prstGeom prst="rect">
            <a:avLst/>
          </a:prstGeom>
        </p:spPr>
      </p:pic>
    </p:spTree>
    <p:extLst>
      <p:ext uri="{BB962C8B-B14F-4D97-AF65-F5344CB8AC3E}">
        <p14:creationId xmlns:p14="http://schemas.microsoft.com/office/powerpoint/2010/main" val="233998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4.5. Đổi mật khẩu:</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Ở Trang thông tin tài khoản ta có thể click chọn Đổi mật khẩu để đến trang Đổi mật khẩu.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443" y="1900720"/>
            <a:ext cx="5464981" cy="2269405"/>
          </a:xfrm>
          <a:prstGeom prst="rect">
            <a:avLst/>
          </a:prstGeom>
        </p:spPr>
      </p:pic>
    </p:spTree>
    <p:extLst>
      <p:ext uri="{BB962C8B-B14F-4D97-AF65-F5344CB8AC3E}">
        <p14:creationId xmlns:p14="http://schemas.microsoft.com/office/powerpoint/2010/main" val="3229082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643475" y="455174"/>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4.6. Hiển thị sản phẩm  :</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TextBox 5"/>
          <p:cNvSpPr txBox="1"/>
          <p:nvPr/>
        </p:nvSpPr>
        <p:spPr>
          <a:xfrm>
            <a:off x="1714500" y="1197669"/>
            <a:ext cx="25050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Khi vào trang chủ ta sẽ thấy sản phẩm được hiển thị theo bố cục rõ ràng.</a:t>
            </a:r>
          </a:p>
          <a:p>
            <a:endParaRPr lang="en-US" dirty="0"/>
          </a:p>
          <a:p>
            <a:pPr marL="285750" indent="-285750">
              <a:buFont typeface="Arial" panose="020B0604020202020204" pitchFamily="34" charset="0"/>
              <a:buChar char="•"/>
            </a:pPr>
            <a:r>
              <a:rPr lang="en-US" dirty="0"/>
              <a:t>Ở mỗi sản phẩm ta có thể click để xem chi tiết sản phẩm hoặc tiến hành thêm vào giỏ hàng hoặc mua ngay sản phâm đó.</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372" y="447454"/>
            <a:ext cx="2950318" cy="13227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372" y="1770234"/>
            <a:ext cx="2950318" cy="12748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372" y="4014829"/>
            <a:ext cx="2950318" cy="75689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6372" y="3045084"/>
            <a:ext cx="2950318" cy="1001951"/>
          </a:xfrm>
          <a:prstGeom prst="rect">
            <a:avLst/>
          </a:prstGeom>
        </p:spPr>
      </p:pic>
    </p:spTree>
    <p:extLst>
      <p:ext uri="{BB962C8B-B14F-4D97-AF65-F5344CB8AC3E}">
        <p14:creationId xmlns:p14="http://schemas.microsoft.com/office/powerpoint/2010/main" val="68739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4.7. Hiển thị chi tiết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Bấm vào sản phẩm bất kì ta sẽ đi tới được trang chi tiết  sản phẩm.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81" y="2011754"/>
            <a:ext cx="5625637" cy="2381524"/>
          </a:xfrm>
          <a:prstGeom prst="rect">
            <a:avLst/>
          </a:prstGeom>
        </p:spPr>
      </p:pic>
    </p:spTree>
    <p:extLst>
      <p:ext uri="{BB962C8B-B14F-4D97-AF65-F5344CB8AC3E}">
        <p14:creationId xmlns:p14="http://schemas.microsoft.com/office/powerpoint/2010/main" val="242990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4.8. Tìm kiếm: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a:t>Ở thanh tìm kiếm có thể nhập thông tin sản phẩm cần tìm.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1636942"/>
            <a:ext cx="6591300" cy="3045161"/>
          </a:xfrm>
          <a:prstGeom prst="rect">
            <a:avLst/>
          </a:prstGeom>
        </p:spPr>
      </p:pic>
    </p:spTree>
    <p:extLst>
      <p:ext uri="{BB962C8B-B14F-4D97-AF65-F5344CB8AC3E}">
        <p14:creationId xmlns:p14="http://schemas.microsoft.com/office/powerpoint/2010/main" val="312148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4.9. Sắp xếp </a:t>
            </a:r>
            <a:r>
              <a:rPr lang="en-US" sz="1300" b="1" i="0" dirty="0" err="1">
                <a:latin typeface="Tahoma" panose="020B0604030504040204" pitchFamily="34" charset="0"/>
                <a:ea typeface="Tahoma" panose="020B0604030504040204" pitchFamily="34" charset="0"/>
                <a:cs typeface="Tahoma" panose="020B0604030504040204" pitchFamily="34" charset="0"/>
              </a:rPr>
              <a:t>sản</a:t>
            </a:r>
            <a:r>
              <a:rPr lang="en-US" sz="1300" b="1" i="0" dirty="0">
                <a:latin typeface="Tahoma" panose="020B0604030504040204" pitchFamily="34" charset="0"/>
                <a:ea typeface="Tahoma" panose="020B0604030504040204" pitchFamily="34" charset="0"/>
                <a:cs typeface="Tahoma" panose="020B0604030504040204" pitchFamily="34" charset="0"/>
              </a:rPr>
              <a:t> </a:t>
            </a:r>
            <a:r>
              <a:rPr lang="en-US" sz="1300" b="1" i="0" dirty="0" err="1">
                <a:latin typeface="Tahoma" panose="020B0604030504040204" pitchFamily="34" charset="0"/>
                <a:ea typeface="Tahoma" panose="020B0604030504040204" pitchFamily="34" charset="0"/>
                <a:cs typeface="Tahoma" panose="020B0604030504040204" pitchFamily="34" charset="0"/>
              </a:rPr>
              <a:t>phẩm</a:t>
            </a:r>
            <a:r>
              <a:rPr lang="en-US" sz="1300" b="1" i="0" dirty="0">
                <a:latin typeface="Tahoma" panose="020B0604030504040204" pitchFamily="34" charset="0"/>
                <a:ea typeface="Tahoma" panose="020B0604030504040204" pitchFamily="34" charset="0"/>
                <a:cs typeface="Tahoma" panose="020B0604030504040204" pitchFamily="34" charset="0"/>
              </a:rPr>
              <a:t>:</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err="1"/>
              <a:t>Khách</a:t>
            </a:r>
            <a:r>
              <a:rPr lang="en-US" dirty="0"/>
              <a:t> </a:t>
            </a:r>
            <a:r>
              <a:rPr lang="en-US" dirty="0" err="1"/>
              <a:t>hàng</a:t>
            </a:r>
            <a:r>
              <a:rPr lang="en-US" dirty="0"/>
              <a:t> có thể lựa chọn cách sắp xếp sản phẩm theo ý </a:t>
            </a:r>
            <a:r>
              <a:rPr lang="en-US" dirty="0" err="1"/>
              <a:t>muốn</a:t>
            </a:r>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964" y="1725297"/>
            <a:ext cx="5769654" cy="2902476"/>
          </a:xfrm>
          <a:prstGeom prst="rect">
            <a:avLst/>
          </a:prstGeom>
          <a:ln>
            <a:solidFill>
              <a:schemeClr val="tx1"/>
            </a:solidFill>
          </a:ln>
        </p:spPr>
      </p:pic>
      <p:sp>
        <p:nvSpPr>
          <p:cNvPr id="4" name="Oval 3"/>
          <p:cNvSpPr/>
          <p:nvPr/>
        </p:nvSpPr>
        <p:spPr>
          <a:xfrm>
            <a:off x="6524625" y="2032264"/>
            <a:ext cx="1485900" cy="1139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17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4.10. Phân trang: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TextBox 5"/>
          <p:cNvSpPr txBox="1"/>
          <p:nvPr/>
        </p:nvSpPr>
        <p:spPr>
          <a:xfrm>
            <a:off x="2207824" y="1162986"/>
            <a:ext cx="5435029" cy="307777"/>
          </a:xfrm>
          <a:prstGeom prst="rect">
            <a:avLst/>
          </a:prstGeom>
          <a:noFill/>
        </p:spPr>
        <p:txBody>
          <a:bodyPr wrap="square" rtlCol="0">
            <a:spAutoFit/>
          </a:bodyPr>
          <a:lstStyle/>
          <a:p>
            <a:r>
              <a:rPr lang="en-US" dirty="0"/>
              <a:t>Phân trang để giảm số lượng sản phẩm hiển thị ở mỗi trang.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1830071"/>
            <a:ext cx="6572627" cy="2749549"/>
          </a:xfrm>
          <a:prstGeom prst="rect">
            <a:avLst/>
          </a:prstGeom>
        </p:spPr>
      </p:pic>
      <p:sp>
        <p:nvSpPr>
          <p:cNvPr id="4" name="Rounded Rectangle 3"/>
          <p:cNvSpPr/>
          <p:nvPr/>
        </p:nvSpPr>
        <p:spPr>
          <a:xfrm>
            <a:off x="2762251" y="4114801"/>
            <a:ext cx="3943349" cy="5695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94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4.11. Giỏ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Box 5"/>
          <p:cNvSpPr txBox="1"/>
          <p:nvPr/>
        </p:nvSpPr>
        <p:spPr>
          <a:xfrm>
            <a:off x="2270589" y="1202076"/>
            <a:ext cx="5435029" cy="307777"/>
          </a:xfrm>
          <a:prstGeom prst="rect">
            <a:avLst/>
          </a:prstGeom>
          <a:noFill/>
        </p:spPr>
        <p:txBody>
          <a:bodyPr wrap="square" rtlCol="0">
            <a:spAutoFit/>
          </a:bodyPr>
          <a:lstStyle/>
          <a:p>
            <a:r>
              <a:rPr lang="en-US" dirty="0"/>
              <a:t>Chọn sản phẩm cần mua ở giỏ hàng để tiến hành thanh toán.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009" y="2266950"/>
            <a:ext cx="6996840" cy="1951380"/>
          </a:xfrm>
          <a:prstGeom prst="rect">
            <a:avLst/>
          </a:prstGeom>
        </p:spPr>
      </p:pic>
    </p:spTree>
    <p:extLst>
      <p:ext uri="{BB962C8B-B14F-4D97-AF65-F5344CB8AC3E}">
        <p14:creationId xmlns:p14="http://schemas.microsoft.com/office/powerpoint/2010/main" val="248579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4.12. Thanh toán: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 name="TextBox 5"/>
          <p:cNvSpPr txBox="1"/>
          <p:nvPr/>
        </p:nvSpPr>
        <p:spPr>
          <a:xfrm>
            <a:off x="2289639" y="1156185"/>
            <a:ext cx="5435029" cy="738664"/>
          </a:xfrm>
          <a:prstGeom prst="rect">
            <a:avLst/>
          </a:prstGeom>
          <a:noFill/>
        </p:spPr>
        <p:txBody>
          <a:bodyPr wrap="square" rtlCol="0">
            <a:spAutoFit/>
          </a:bodyPr>
          <a:lstStyle/>
          <a:p>
            <a:r>
              <a:rPr lang="en-US" dirty="0"/>
              <a:t>Sau khi click Thanh toán sẽ hiển thị trang Thanh toán, ở đây khách hàng kiểm thông tin đặt hàng và thông tin sản phẩm và tiến hành thanh toán đặt hàng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573" y="1872034"/>
            <a:ext cx="6289926" cy="2627230"/>
          </a:xfrm>
          <a:prstGeom prst="rect">
            <a:avLst/>
          </a:prstGeom>
        </p:spPr>
      </p:pic>
    </p:spTree>
    <p:extLst>
      <p:ext uri="{BB962C8B-B14F-4D97-AF65-F5344CB8AC3E}">
        <p14:creationId xmlns:p14="http://schemas.microsoft.com/office/powerpoint/2010/main" val="2501006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 name="Title 5"/>
          <p:cNvSpPr>
            <a:spLocks noGrp="1"/>
          </p:cNvSpPr>
          <p:nvPr>
            <p:ph type="title"/>
          </p:nvPr>
        </p:nvSpPr>
        <p:spPr>
          <a:xfrm>
            <a:off x="673940" y="488004"/>
            <a:ext cx="5172055" cy="344203"/>
          </a:xfrm>
        </p:spPr>
        <p:txBody>
          <a:bodyPr/>
          <a:lstStyle/>
          <a:p>
            <a:r>
              <a:rPr lang="en" sz="2000" dirty="0"/>
              <a:t>👉</a:t>
            </a:r>
            <a:r>
              <a:rPr lang="en-US" sz="2000" dirty="0">
                <a:latin typeface="+mj-lt"/>
              </a:rPr>
              <a:t> Phân công công việc trong nhóm:</a:t>
            </a:r>
          </a:p>
        </p:txBody>
      </p:sp>
      <p:sp>
        <p:nvSpPr>
          <p:cNvPr id="78" name="Google Shape;78;p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3" name="Table 2"/>
          <p:cNvGraphicFramePr>
            <a:graphicFrameLocks noGrp="1"/>
          </p:cNvGraphicFramePr>
          <p:nvPr>
            <p:extLst>
              <p:ext uri="{D42A27DB-BD31-4B8C-83A1-F6EECF244321}">
                <p14:modId xmlns:p14="http://schemas.microsoft.com/office/powerpoint/2010/main" val="2241957479"/>
              </p:ext>
            </p:extLst>
          </p:nvPr>
        </p:nvGraphicFramePr>
        <p:xfrm>
          <a:off x="767458" y="824478"/>
          <a:ext cx="7793470" cy="3853865"/>
        </p:xfrm>
        <a:graphic>
          <a:graphicData uri="http://schemas.openxmlformats.org/drawingml/2006/table">
            <a:tbl>
              <a:tblPr firstRow="1" bandRow="1">
                <a:tableStyleId>{3A18AA96-39E6-41E4-BF6D-B989132015BA}</a:tableStyleId>
              </a:tblPr>
              <a:tblGrid>
                <a:gridCol w="554803">
                  <a:extLst>
                    <a:ext uri="{9D8B030D-6E8A-4147-A177-3AD203B41FA5}">
                      <a16:colId xmlns:a16="http://schemas.microsoft.com/office/drawing/2014/main" val="20000"/>
                    </a:ext>
                  </a:extLst>
                </a:gridCol>
                <a:gridCol w="1019493">
                  <a:extLst>
                    <a:ext uri="{9D8B030D-6E8A-4147-A177-3AD203B41FA5}">
                      <a16:colId xmlns:a16="http://schemas.microsoft.com/office/drawing/2014/main" val="20001"/>
                    </a:ext>
                  </a:extLst>
                </a:gridCol>
                <a:gridCol w="1789895">
                  <a:extLst>
                    <a:ext uri="{9D8B030D-6E8A-4147-A177-3AD203B41FA5}">
                      <a16:colId xmlns:a16="http://schemas.microsoft.com/office/drawing/2014/main" val="20002"/>
                    </a:ext>
                  </a:extLst>
                </a:gridCol>
                <a:gridCol w="4429279">
                  <a:extLst>
                    <a:ext uri="{9D8B030D-6E8A-4147-A177-3AD203B41FA5}">
                      <a16:colId xmlns:a16="http://schemas.microsoft.com/office/drawing/2014/main" val="20003"/>
                    </a:ext>
                  </a:extLst>
                </a:gridCol>
              </a:tblGrid>
              <a:tr h="289070">
                <a:tc>
                  <a:txBody>
                    <a:bodyPr/>
                    <a:lstStyle/>
                    <a:p>
                      <a:pPr algn="ctr"/>
                      <a:r>
                        <a:rPr lang="en-US" b="1" dirty="0"/>
                        <a:t>STT</a:t>
                      </a:r>
                    </a:p>
                  </a:txBody>
                  <a:tcPr>
                    <a:solidFill>
                      <a:schemeClr val="bg1">
                        <a:lumMod val="85000"/>
                      </a:schemeClr>
                    </a:solidFill>
                  </a:tcPr>
                </a:tc>
                <a:tc>
                  <a:txBody>
                    <a:bodyPr/>
                    <a:lstStyle/>
                    <a:p>
                      <a:pPr algn="ctr"/>
                      <a:r>
                        <a:rPr lang="en-US" b="1" dirty="0"/>
                        <a:t>MSSV</a:t>
                      </a:r>
                    </a:p>
                  </a:txBody>
                  <a:tcPr>
                    <a:solidFill>
                      <a:schemeClr val="bg1">
                        <a:lumMod val="85000"/>
                      </a:schemeClr>
                    </a:solidFill>
                  </a:tcPr>
                </a:tc>
                <a:tc>
                  <a:txBody>
                    <a:bodyPr/>
                    <a:lstStyle/>
                    <a:p>
                      <a:pPr algn="ctr"/>
                      <a:r>
                        <a:rPr lang="en-US" b="1" dirty="0" err="1"/>
                        <a:t>Họ</a:t>
                      </a:r>
                      <a:r>
                        <a:rPr lang="en-US" b="1" baseline="0" dirty="0"/>
                        <a:t> </a:t>
                      </a:r>
                      <a:r>
                        <a:rPr lang="en-US" b="1" baseline="0" dirty="0" err="1"/>
                        <a:t>tên</a:t>
                      </a:r>
                      <a:endParaRPr lang="en-US" b="1" dirty="0"/>
                    </a:p>
                  </a:txBody>
                  <a:tcPr>
                    <a:solidFill>
                      <a:schemeClr val="bg1">
                        <a:lumMod val="85000"/>
                      </a:schemeClr>
                    </a:solidFill>
                  </a:tcPr>
                </a:tc>
                <a:tc>
                  <a:txBody>
                    <a:bodyPr/>
                    <a:lstStyle/>
                    <a:p>
                      <a:pPr algn="ctr"/>
                      <a:r>
                        <a:rPr lang="en-US" b="1" dirty="0" err="1"/>
                        <a:t>Nhiệm</a:t>
                      </a:r>
                      <a:r>
                        <a:rPr lang="en-US" b="1" baseline="0" dirty="0"/>
                        <a:t> </a:t>
                      </a:r>
                      <a:r>
                        <a:rPr lang="en-US" b="1" baseline="0" dirty="0" err="1"/>
                        <a:t>vụ</a:t>
                      </a:r>
                      <a:r>
                        <a:rPr lang="en-US" b="1" baseline="0" dirty="0"/>
                        <a:t> (</a:t>
                      </a:r>
                      <a:r>
                        <a:rPr lang="en-US" b="1" baseline="0" dirty="0" err="1"/>
                        <a:t>Các</a:t>
                      </a:r>
                      <a:r>
                        <a:rPr lang="en-US" b="1" baseline="0" dirty="0"/>
                        <a:t> </a:t>
                      </a:r>
                      <a:r>
                        <a:rPr lang="en-US" b="1" baseline="0" dirty="0" err="1"/>
                        <a:t>chức</a:t>
                      </a:r>
                      <a:r>
                        <a:rPr lang="en-US" b="1" baseline="0" dirty="0"/>
                        <a:t> </a:t>
                      </a:r>
                      <a:r>
                        <a:rPr lang="en-US" b="1" baseline="0" dirty="0" err="1"/>
                        <a:t>năng</a:t>
                      </a:r>
                      <a:r>
                        <a:rPr lang="en-US" b="1" baseline="0" dirty="0"/>
                        <a:t>)</a:t>
                      </a:r>
                      <a:endParaRPr lang="en-US" b="1" dirty="0"/>
                    </a:p>
                  </a:txBody>
                  <a:tcPr>
                    <a:solidFill>
                      <a:schemeClr val="bg1">
                        <a:lumMod val="85000"/>
                      </a:schemeClr>
                    </a:solidFill>
                  </a:tcPr>
                </a:tc>
                <a:extLst>
                  <a:ext uri="{0D108BD9-81ED-4DB2-BD59-A6C34878D82A}">
                    <a16:rowId xmlns:a16="http://schemas.microsoft.com/office/drawing/2014/main" val="10000"/>
                  </a:ext>
                </a:extLst>
              </a:tr>
              <a:tr h="1474258">
                <a:tc>
                  <a:txBody>
                    <a:bodyPr/>
                    <a:lstStyle/>
                    <a:p>
                      <a:r>
                        <a:rPr lang="en-US" sz="1200" dirty="0"/>
                        <a:t>1</a:t>
                      </a:r>
                    </a:p>
                  </a:txBody>
                  <a:tcPr/>
                </a:tc>
                <a:tc>
                  <a:txBody>
                    <a:bodyPr/>
                    <a:lstStyle/>
                    <a:p>
                      <a:r>
                        <a:rPr lang="en-US" sz="1200" dirty="0"/>
                        <a:t>17130008</a:t>
                      </a:r>
                    </a:p>
                  </a:txBody>
                  <a:tcPr/>
                </a:tc>
                <a:tc>
                  <a:txBody>
                    <a:bodyPr/>
                    <a:lstStyle/>
                    <a:p>
                      <a:r>
                        <a:rPr lang="en-US" sz="1200" dirty="0"/>
                        <a:t>Vũ</a:t>
                      </a:r>
                      <a:r>
                        <a:rPr lang="en-US" sz="1200" baseline="0" dirty="0"/>
                        <a:t> Huỳnh Như Anh</a:t>
                      </a:r>
                      <a:endParaRPr lang="en-US" sz="1200" dirty="0"/>
                    </a:p>
                  </a:txBody>
                  <a:tcPr/>
                </a:tc>
                <a:tc>
                  <a:txBody>
                    <a:bodyPr/>
                    <a:lstStyle/>
                    <a:p>
                      <a:pPr marL="285750" indent="-285750">
                        <a:buFontTx/>
                        <a:buChar char="-"/>
                      </a:pPr>
                      <a:r>
                        <a:rPr lang="en-US" sz="1200" baseline="0" dirty="0" err="1"/>
                        <a:t>Đăng</a:t>
                      </a:r>
                      <a:r>
                        <a:rPr lang="en-US" sz="1200" baseline="0" dirty="0"/>
                        <a:t> ký, Đăng nhập</a:t>
                      </a:r>
                    </a:p>
                    <a:p>
                      <a:pPr marL="285750" indent="-285750">
                        <a:buFontTx/>
                        <a:buChar char="-"/>
                      </a:pPr>
                      <a:r>
                        <a:rPr lang="en-US" sz="1200" baseline="0" dirty="0"/>
                        <a:t>Quên mật khẩu, Đổi mật khẩu</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200" baseline="0" dirty="0"/>
                        <a:t>Hiển thị thông tin cá nhân, Đổi thông tin cá nhân</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200" baseline="0" dirty="0"/>
                        <a:t>Tìm Database, Hiện thị </a:t>
                      </a:r>
                      <a:r>
                        <a:rPr lang="en-US" sz="1200" baseline="0" dirty="0" err="1"/>
                        <a:t>đơn</a:t>
                      </a:r>
                      <a:r>
                        <a:rPr lang="en-US" sz="1200" baseline="0" dirty="0"/>
                        <a:t> hang</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200" baseline="0" dirty="0" err="1"/>
                        <a:t>Chức</a:t>
                      </a:r>
                      <a:r>
                        <a:rPr lang="en-US" sz="1200" baseline="0" dirty="0"/>
                        <a:t> </a:t>
                      </a:r>
                      <a:r>
                        <a:rPr lang="en-US" sz="1200" baseline="0" dirty="0" err="1"/>
                        <a:t>năng</a:t>
                      </a:r>
                      <a:r>
                        <a:rPr lang="en-US" sz="1200" baseline="0" dirty="0"/>
                        <a:t> </a:t>
                      </a:r>
                      <a:r>
                        <a:rPr lang="en-US" sz="1200" baseline="0" dirty="0" err="1"/>
                        <a:t>giỏ</a:t>
                      </a:r>
                      <a:r>
                        <a:rPr lang="en-US" sz="1200" baseline="0" dirty="0"/>
                        <a:t> </a:t>
                      </a:r>
                      <a:r>
                        <a:rPr lang="en-US" sz="1200" baseline="0" dirty="0" err="1"/>
                        <a:t>hàng</a:t>
                      </a:r>
                      <a:endParaRPr lang="en-US" sz="1200" baseline="0" dirty="0"/>
                    </a:p>
                    <a:p>
                      <a:pPr marL="285750" indent="-285750">
                        <a:buFontTx/>
                        <a:buChar char="-"/>
                      </a:pPr>
                      <a:r>
                        <a:rPr lang="en-US" sz="1200" baseline="0" dirty="0"/>
                        <a:t>Admin:</a:t>
                      </a:r>
                      <a:br>
                        <a:rPr lang="en-US" sz="1200" baseline="0" dirty="0"/>
                      </a:br>
                      <a:r>
                        <a:rPr lang="en-US" sz="1200" baseline="0" dirty="0"/>
                        <a:t>Quản lý khách hàng</a:t>
                      </a:r>
                      <a:br>
                        <a:rPr lang="en-US" sz="1200" baseline="0" dirty="0"/>
                      </a:br>
                      <a:r>
                        <a:rPr lang="en-US" sz="1200" baseline="0" dirty="0"/>
                        <a:t>Quản lý đơn hàng</a:t>
                      </a:r>
                      <a:endParaRPr lang="en-US" sz="1200" dirty="0"/>
                    </a:p>
                  </a:txBody>
                  <a:tcPr/>
                </a:tc>
                <a:extLst>
                  <a:ext uri="{0D108BD9-81ED-4DB2-BD59-A6C34878D82A}">
                    <a16:rowId xmlns:a16="http://schemas.microsoft.com/office/drawing/2014/main" val="10001"/>
                  </a:ext>
                </a:extLst>
              </a:tr>
              <a:tr h="1994585">
                <a:tc>
                  <a:txBody>
                    <a:bodyPr/>
                    <a:lstStyle/>
                    <a:p>
                      <a:r>
                        <a:rPr lang="en-US" sz="1200" dirty="0"/>
                        <a:t>2</a:t>
                      </a:r>
                    </a:p>
                  </a:txBody>
                  <a:tcPr/>
                </a:tc>
                <a:tc>
                  <a:txBody>
                    <a:bodyPr/>
                    <a:lstStyle/>
                    <a:p>
                      <a:r>
                        <a:rPr lang="en-US" sz="1200" dirty="0"/>
                        <a:t>18130158</a:t>
                      </a:r>
                    </a:p>
                  </a:txBody>
                  <a:tcPr/>
                </a:tc>
                <a:tc>
                  <a:txBody>
                    <a:bodyPr/>
                    <a:lstStyle/>
                    <a:p>
                      <a:r>
                        <a:rPr lang="en-US" sz="1200" dirty="0"/>
                        <a:t>Tô</a:t>
                      </a:r>
                      <a:r>
                        <a:rPr lang="en-US" sz="1200" baseline="0" dirty="0"/>
                        <a:t> Thảo Nhả</a:t>
                      </a:r>
                      <a:endParaRPr lang="en-US" sz="1200" dirty="0"/>
                    </a:p>
                  </a:txBody>
                  <a:tcPr/>
                </a:tc>
                <a:tc>
                  <a:txBody>
                    <a:bodyPr/>
                    <a:lstStyle/>
                    <a:p>
                      <a:pPr marL="285750" indent="-285750">
                        <a:buFontTx/>
                        <a:buChar char="-"/>
                      </a:pPr>
                      <a:r>
                        <a:rPr lang="en-US" sz="1200" baseline="0" dirty="0"/>
                        <a:t>Thanh toán</a:t>
                      </a:r>
                    </a:p>
                    <a:p>
                      <a:pPr marL="285750" indent="-285750">
                        <a:buFontTx/>
                        <a:buChar char="-"/>
                      </a:pPr>
                      <a:r>
                        <a:rPr lang="en-US" sz="1200" baseline="0" dirty="0"/>
                        <a:t>Hiển thị danh sách sản phẩm ( phân trang, ajax hiển thị trang), Sắp xếp sản phẩm</a:t>
                      </a:r>
                    </a:p>
                    <a:p>
                      <a:pPr marL="285750" indent="-285750">
                        <a:buFontTx/>
                        <a:buChar char="-"/>
                      </a:pPr>
                      <a:r>
                        <a:rPr lang="en-US" sz="1200" baseline="0" dirty="0"/>
                        <a:t>Chi tiết sản phẩm</a:t>
                      </a:r>
                    </a:p>
                    <a:p>
                      <a:pPr marL="285750" indent="-285750">
                        <a:buFontTx/>
                        <a:buChar char="-"/>
                      </a:pPr>
                      <a:r>
                        <a:rPr lang="en-US" sz="1200" baseline="0" dirty="0" err="1"/>
                        <a:t>Tìm</a:t>
                      </a:r>
                      <a:r>
                        <a:rPr lang="en-US" sz="1200" baseline="0" dirty="0"/>
                        <a:t> </a:t>
                      </a:r>
                      <a:r>
                        <a:rPr lang="en-US" sz="1200" baseline="0" dirty="0" err="1"/>
                        <a:t>kiếm</a:t>
                      </a:r>
                      <a:endParaRPr lang="en-US" sz="1200" baseline="0" dirty="0"/>
                    </a:p>
                    <a:p>
                      <a:pPr marL="285750" indent="-285750">
                        <a:buFontTx/>
                        <a:buChar char="-"/>
                      </a:pPr>
                      <a:r>
                        <a:rPr lang="en-US" sz="1200" baseline="0" dirty="0" err="1"/>
                        <a:t>Thiết</a:t>
                      </a:r>
                      <a:r>
                        <a:rPr lang="en-US" sz="1200" baseline="0" dirty="0"/>
                        <a:t> </a:t>
                      </a:r>
                      <a:r>
                        <a:rPr lang="en-US" sz="1200" baseline="0" dirty="0" err="1"/>
                        <a:t>kế</a:t>
                      </a:r>
                      <a:r>
                        <a:rPr lang="en-US" sz="1200" baseline="0"/>
                        <a:t> database</a:t>
                      </a:r>
                      <a:endParaRPr lang="en-US" sz="1200" baseline="0" dirty="0"/>
                    </a:p>
                    <a:p>
                      <a:pPr marL="285750" indent="-285750">
                        <a:buFontTx/>
                        <a:buChar char="-"/>
                      </a:pPr>
                      <a:r>
                        <a:rPr lang="en-US" sz="1200" baseline="0" dirty="0"/>
                        <a:t>Admin:</a:t>
                      </a:r>
                      <a:br>
                        <a:rPr lang="en-US" sz="1200" baseline="0" dirty="0"/>
                      </a:br>
                      <a:r>
                        <a:rPr lang="en-US" sz="1200" baseline="0" dirty="0"/>
                        <a:t>Quản lý sản phẩm</a:t>
                      </a:r>
                      <a:br>
                        <a:rPr lang="en-US" sz="1200" baseline="0" dirty="0"/>
                      </a:br>
                      <a:r>
                        <a:rPr lang="en-US" sz="1200" baseline="0" dirty="0"/>
                        <a:t>Quản lý loại </a:t>
                      </a:r>
                      <a:r>
                        <a:rPr lang="en-US" sz="1200" baseline="0" dirty="0" err="1"/>
                        <a:t>sản</a:t>
                      </a:r>
                      <a:r>
                        <a:rPr lang="en-US" sz="1200" baseline="0" dirty="0"/>
                        <a:t> </a:t>
                      </a:r>
                      <a:r>
                        <a:rPr lang="en-US" sz="1200" baseline="0" dirty="0" err="1"/>
                        <a:t>phẩm</a:t>
                      </a:r>
                      <a:endParaRPr lang="en-US" sz="1200" baseline="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695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4.13. Kiểm tra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Click vào Đơn hàng của tôi trên thanh công cụ để kiểm tra đơn hàng vừa được đặt.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1790716"/>
            <a:ext cx="6315075" cy="2799362"/>
          </a:xfrm>
          <a:prstGeom prst="rect">
            <a:avLst/>
          </a:prstGeom>
        </p:spPr>
      </p:pic>
    </p:spTree>
    <p:extLst>
      <p:ext uri="{BB962C8B-B14F-4D97-AF65-F5344CB8AC3E}">
        <p14:creationId xmlns:p14="http://schemas.microsoft.com/office/powerpoint/2010/main" val="2106879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sản phẩm:</a:t>
            </a:r>
            <a:br>
              <a:rPr lang="en-US" dirty="0"/>
            </a:br>
            <a:r>
              <a:rPr lang="en-US" dirty="0"/>
              <a:t>Click vào Quản lý sản phẩm ở thanh menu sẽ hiển thị ra danh sách các sản phẩm.</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976" y="1848272"/>
            <a:ext cx="6277510" cy="2697074"/>
          </a:xfrm>
          <a:prstGeom prst="rect">
            <a:avLst/>
          </a:prstGeom>
        </p:spPr>
      </p:pic>
    </p:spTree>
    <p:extLst>
      <p:ext uri="{BB962C8B-B14F-4D97-AF65-F5344CB8AC3E}">
        <p14:creationId xmlns:p14="http://schemas.microsoft.com/office/powerpoint/2010/main" val="134993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sản phẩm:</a:t>
            </a:r>
            <a:br>
              <a:rPr lang="en-US" dirty="0"/>
            </a:br>
            <a:r>
              <a:rPr lang="en-US" dirty="0"/>
              <a:t>Click vào nút Thêm sản phẩm ở trang Danh sách sản phẩm để đến trang Thêm sản phẩm.</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229" y="1735257"/>
            <a:ext cx="4389247" cy="19782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1229" y="3650583"/>
            <a:ext cx="4389247" cy="1101453"/>
          </a:xfrm>
          <a:prstGeom prst="rect">
            <a:avLst/>
          </a:prstGeom>
        </p:spPr>
      </p:pic>
    </p:spTree>
    <p:extLst>
      <p:ext uri="{BB962C8B-B14F-4D97-AF65-F5344CB8AC3E}">
        <p14:creationId xmlns:p14="http://schemas.microsoft.com/office/powerpoint/2010/main" val="129259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sản phẩm :</a:t>
            </a:r>
            <a:br>
              <a:rPr lang="en-US" dirty="0"/>
            </a:br>
            <a:r>
              <a:rPr lang="en-US" dirty="0"/>
              <a:t>Click vào biểu tượng sửa ở trang Danh sách sản phẩm để đến trang Sửa sản phẩm tiến hành sửa.</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055" y="1580268"/>
            <a:ext cx="4475024" cy="16409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055" y="3300957"/>
            <a:ext cx="4475024" cy="1354170"/>
          </a:xfrm>
          <a:prstGeom prst="rect">
            <a:avLst/>
          </a:prstGeom>
        </p:spPr>
      </p:pic>
    </p:spTree>
    <p:extLst>
      <p:ext uri="{BB962C8B-B14F-4D97-AF65-F5344CB8AC3E}">
        <p14:creationId xmlns:p14="http://schemas.microsoft.com/office/powerpoint/2010/main" val="3041191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Xóa sản phẩm:</a:t>
            </a:r>
            <a:br>
              <a:rPr lang="en-US" dirty="0"/>
            </a:br>
            <a:r>
              <a:rPr lang="en-US" dirty="0"/>
              <a:t>Click vào biểu tượng Xóa ở trang Danh sách sản phẩm để xóa. Sau đó sẽ hiển thị pop-up thông báo việc có đồng ý xóa.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085" y="2110666"/>
            <a:ext cx="4258269" cy="1209844"/>
          </a:xfrm>
          <a:prstGeom prst="rect">
            <a:avLst/>
          </a:prstGeom>
        </p:spPr>
      </p:pic>
    </p:spTree>
    <p:extLst>
      <p:ext uri="{BB962C8B-B14F-4D97-AF65-F5344CB8AC3E}">
        <p14:creationId xmlns:p14="http://schemas.microsoft.com/office/powerpoint/2010/main" val="276645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4.15. Quản loại lý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loại sản phẩm:</a:t>
            </a:r>
            <a:br>
              <a:rPr lang="en-US" dirty="0"/>
            </a:br>
            <a:r>
              <a:rPr lang="en-US" dirty="0"/>
              <a:t>Click vào Quản lý loại sản phẩm ở thanh menu sẽ hiển thị ra danh sách loại sản phẩm.</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1942490"/>
            <a:ext cx="6380252" cy="2647588"/>
          </a:xfrm>
          <a:prstGeom prst="rect">
            <a:avLst/>
          </a:prstGeom>
        </p:spPr>
      </p:pic>
    </p:spTree>
    <p:extLst>
      <p:ext uri="{BB962C8B-B14F-4D97-AF65-F5344CB8AC3E}">
        <p14:creationId xmlns:p14="http://schemas.microsoft.com/office/powerpoint/2010/main" val="69069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4.15. Quản lý loại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loại sản phẩm:</a:t>
            </a:r>
            <a:br>
              <a:rPr lang="en-US" dirty="0"/>
            </a:br>
            <a:r>
              <a:rPr lang="en-US" dirty="0"/>
              <a:t>Click vào nút Thêm loại sản phẩm ở trang Danh sách sản phẩm để đến trang Thêm sản phẩm.</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430" y="1814475"/>
            <a:ext cx="4418271" cy="2431583"/>
          </a:xfrm>
          <a:prstGeom prst="rect">
            <a:avLst/>
          </a:prstGeom>
        </p:spPr>
      </p:pic>
    </p:spTree>
    <p:extLst>
      <p:ext uri="{BB962C8B-B14F-4D97-AF65-F5344CB8AC3E}">
        <p14:creationId xmlns:p14="http://schemas.microsoft.com/office/powerpoint/2010/main" val="20046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loại sản phẩm:</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loại sản phẩm :</a:t>
            </a:r>
            <a:br>
              <a:rPr lang="en-US" dirty="0"/>
            </a:br>
            <a:r>
              <a:rPr lang="en-US" dirty="0"/>
              <a:t>Click vào biểu tượng sửa ở trang Danh sách loại sản phẩm để đến trang Sửa loại sản phẩm tiến hành sửa.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22" y="1946835"/>
            <a:ext cx="6336640" cy="1809447"/>
          </a:xfrm>
          <a:prstGeom prst="rect">
            <a:avLst/>
          </a:prstGeom>
        </p:spPr>
      </p:pic>
    </p:spTree>
    <p:extLst>
      <p:ext uri="{BB962C8B-B14F-4D97-AF65-F5344CB8AC3E}">
        <p14:creationId xmlns:p14="http://schemas.microsoft.com/office/powerpoint/2010/main" val="228057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4.16.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tài khoản:</a:t>
            </a:r>
            <a:br>
              <a:rPr lang="en-US" dirty="0"/>
            </a:br>
            <a:r>
              <a:rPr lang="en-US" dirty="0"/>
              <a:t>Click vào Quản lý Tài khoản ở thanh menu sẽ hiển thị ra danh sách các Tài khoản.</a:t>
            </a:r>
            <a:endParaRPr lang="en-US"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312" y="1795957"/>
            <a:ext cx="6565187" cy="2709365"/>
          </a:xfrm>
          <a:prstGeom prst="rect">
            <a:avLst/>
          </a:prstGeom>
        </p:spPr>
      </p:pic>
    </p:spTree>
    <p:extLst>
      <p:ext uri="{BB962C8B-B14F-4D97-AF65-F5344CB8AC3E}">
        <p14:creationId xmlns:p14="http://schemas.microsoft.com/office/powerpoint/2010/main" val="252221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4.16.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Thêm tài khoản:</a:t>
            </a:r>
            <a:br>
              <a:rPr lang="en-US" dirty="0"/>
            </a:br>
            <a:r>
              <a:rPr lang="en-US" dirty="0"/>
              <a:t>Click vào nút Thêm tài khoản ở trang Danh sách tài khoản để đến trang Thêm tài khoản.</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880" y="1735256"/>
            <a:ext cx="4685747" cy="2984986"/>
          </a:xfrm>
          <a:prstGeom prst="rect">
            <a:avLst/>
          </a:prstGeom>
        </p:spPr>
      </p:pic>
    </p:spTree>
    <p:extLst>
      <p:ext uri="{BB962C8B-B14F-4D97-AF65-F5344CB8AC3E}">
        <p14:creationId xmlns:p14="http://schemas.microsoft.com/office/powerpoint/2010/main" val="304194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869150" y="847600"/>
            <a:ext cx="5092200" cy="4880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0" dirty="0">
                <a:latin typeface="+mj-lt"/>
              </a:rPr>
              <a:t>    Các nội dung báo cáo :</a:t>
            </a:r>
            <a:endParaRPr sz="2800" b="0" dirty="0">
              <a:latin typeface="+mj-lt"/>
            </a:endParaRPr>
          </a:p>
        </p:txBody>
      </p:sp>
      <p:sp>
        <p:nvSpPr>
          <p:cNvPr id="105" name="Google Shape;105;p17"/>
          <p:cNvSpPr txBox="1">
            <a:spLocks noGrp="1"/>
          </p:cNvSpPr>
          <p:nvPr>
            <p:ph type="body" idx="1"/>
          </p:nvPr>
        </p:nvSpPr>
        <p:spPr>
          <a:xfrm>
            <a:off x="753699" y="1760012"/>
            <a:ext cx="7405800" cy="2522859"/>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sz="1600" dirty="0">
                <a:latin typeface="+mj-lt"/>
              </a:rPr>
              <a:t>Tóm tắt đề tài ( bài toán ).</a:t>
            </a:r>
          </a:p>
          <a:p>
            <a:pPr marL="457200" lvl="0" indent="-355600" algn="l" rtl="0">
              <a:spcBef>
                <a:spcPts val="600"/>
              </a:spcBef>
              <a:spcAft>
                <a:spcPts val="0"/>
              </a:spcAft>
              <a:buSzPts val="2000"/>
              <a:buChar char="▪"/>
            </a:pPr>
            <a:r>
              <a:rPr lang="en-US" sz="1600" dirty="0" err="1">
                <a:latin typeface="+mj-lt"/>
              </a:rPr>
              <a:t>Các</a:t>
            </a:r>
            <a:r>
              <a:rPr lang="en-US" sz="1600" dirty="0">
                <a:latin typeface="+mj-lt"/>
              </a:rPr>
              <a:t> </a:t>
            </a:r>
            <a:r>
              <a:rPr lang="en-US" sz="1600" dirty="0" err="1">
                <a:latin typeface="+mj-lt"/>
              </a:rPr>
              <a:t>công</a:t>
            </a:r>
            <a:r>
              <a:rPr lang="en-US" sz="1600" dirty="0">
                <a:latin typeface="+mj-lt"/>
              </a:rPr>
              <a:t> </a:t>
            </a:r>
            <a:r>
              <a:rPr lang="en-US" sz="1600" dirty="0" err="1">
                <a:latin typeface="+mj-lt"/>
              </a:rPr>
              <a:t>nghệ</a:t>
            </a:r>
            <a:r>
              <a:rPr lang="en-US" sz="1600" dirty="0">
                <a:latin typeface="+mj-lt"/>
              </a:rPr>
              <a:t> </a:t>
            </a:r>
            <a:r>
              <a:rPr lang="en-US" sz="1600" dirty="0" err="1">
                <a:latin typeface="+mj-lt"/>
              </a:rPr>
              <a:t>được</a:t>
            </a:r>
            <a:r>
              <a:rPr lang="en-US" sz="1600" dirty="0">
                <a:latin typeface="+mj-lt"/>
              </a:rPr>
              <a:t> </a:t>
            </a:r>
            <a:r>
              <a:rPr lang="en-US" sz="1600" dirty="0" err="1">
                <a:latin typeface="+mj-lt"/>
              </a:rPr>
              <a:t>sử</a:t>
            </a:r>
            <a:r>
              <a:rPr lang="en-US" sz="1600" dirty="0">
                <a:latin typeface="+mj-lt"/>
              </a:rPr>
              <a:t> </a:t>
            </a:r>
            <a:r>
              <a:rPr lang="en-US" sz="1600" dirty="0" err="1">
                <a:latin typeface="+mj-lt"/>
              </a:rPr>
              <a:t>dụng</a:t>
            </a:r>
            <a:r>
              <a:rPr lang="en-US" sz="1600" dirty="0">
                <a:latin typeface="+mj-lt"/>
              </a:rPr>
              <a:t>.</a:t>
            </a:r>
          </a:p>
          <a:p>
            <a:pPr marL="457200" lvl="0" indent="-355600" algn="l" rtl="0">
              <a:spcBef>
                <a:spcPts val="600"/>
              </a:spcBef>
              <a:spcAft>
                <a:spcPts val="0"/>
              </a:spcAft>
              <a:buSzPts val="2000"/>
              <a:buChar char="▪"/>
            </a:pPr>
            <a:r>
              <a:rPr lang="en-US" sz="1600" dirty="0">
                <a:latin typeface="+mj-lt"/>
              </a:rPr>
              <a:t>Tổng quát chức năng.</a:t>
            </a:r>
          </a:p>
          <a:p>
            <a:pPr marL="457200" lvl="0" indent="-355600" algn="l" rtl="0">
              <a:spcBef>
                <a:spcPts val="600"/>
              </a:spcBef>
              <a:spcAft>
                <a:spcPts val="0"/>
              </a:spcAft>
              <a:buSzPts val="2000"/>
              <a:buChar char="▪"/>
            </a:pPr>
            <a:r>
              <a:rPr lang="en-US" sz="1600" dirty="0">
                <a:latin typeface="+mj-lt"/>
              </a:rPr>
              <a:t>Phân tích các chức năng.</a:t>
            </a:r>
          </a:p>
          <a:p>
            <a:pPr marL="457200" lvl="0" indent="-355600" algn="l" rtl="0">
              <a:spcBef>
                <a:spcPts val="600"/>
              </a:spcBef>
              <a:spcAft>
                <a:spcPts val="0"/>
              </a:spcAft>
              <a:buSzPts val="2000"/>
              <a:buChar char="▪"/>
            </a:pPr>
            <a:r>
              <a:rPr lang="en-US" sz="1600" dirty="0">
                <a:latin typeface="+mj-lt"/>
              </a:rPr>
              <a:t>Link Github và link domain.</a:t>
            </a:r>
            <a:endParaRPr sz="1600" dirty="0">
              <a:latin typeface="+mj-lt"/>
            </a:endParaRPr>
          </a:p>
        </p:txBody>
      </p:sp>
      <p:grpSp>
        <p:nvGrpSpPr>
          <p:cNvPr id="106" name="Google Shape;106;p17"/>
          <p:cNvGrpSpPr/>
          <p:nvPr/>
        </p:nvGrpSpPr>
        <p:grpSpPr>
          <a:xfrm>
            <a:off x="7516121" y="711701"/>
            <a:ext cx="903434" cy="903434"/>
            <a:chOff x="2594325" y="1627175"/>
            <a:chExt cx="440850" cy="440850"/>
          </a:xfrm>
        </p:grpSpPr>
        <p:sp>
          <p:nvSpPr>
            <p:cNvPr id="107" name="Google Shape;107;p1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9" name="Google Shape;394;p38"/>
          <p:cNvGrpSpPr/>
          <p:nvPr/>
        </p:nvGrpSpPr>
        <p:grpSpPr>
          <a:xfrm>
            <a:off x="1115700" y="921286"/>
            <a:ext cx="168569" cy="248407"/>
            <a:chOff x="584925" y="922575"/>
            <a:chExt cx="415200" cy="502525"/>
          </a:xfrm>
        </p:grpSpPr>
        <p:sp>
          <p:nvSpPr>
            <p:cNvPr id="10" name="Google Shape;395;p3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p3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7;p3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2947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4.17. Quản lý Tài khoản:</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tài khoản:</a:t>
            </a:r>
            <a:br>
              <a:rPr lang="en-US" dirty="0"/>
            </a:br>
            <a:r>
              <a:rPr lang="en-US" dirty="0"/>
              <a:t>Click vào biểu tượng sửa ở trang Danh sách tài khoản để đến trang Sửa </a:t>
            </a:r>
            <a:r>
              <a:rPr lang="en-US" dirty="0" err="1"/>
              <a:t>tài</a:t>
            </a:r>
            <a:r>
              <a:rPr lang="en-US" dirty="0"/>
              <a:t> </a:t>
            </a:r>
            <a:r>
              <a:rPr lang="en-US" dirty="0" err="1"/>
              <a:t>khoản</a:t>
            </a:r>
            <a:r>
              <a:rPr lang="en-US" dirty="0"/>
              <a:t> </a:t>
            </a:r>
            <a:r>
              <a:rPr lang="en-US" dirty="0" err="1"/>
              <a:t>tiến</a:t>
            </a:r>
            <a:r>
              <a:rPr lang="en-US" dirty="0"/>
              <a:t> hành sửa.</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173" y="1632582"/>
            <a:ext cx="5732980" cy="3107908"/>
          </a:xfrm>
          <a:prstGeom prst="rect">
            <a:avLst/>
          </a:prstGeom>
        </p:spPr>
      </p:pic>
    </p:spTree>
    <p:extLst>
      <p:ext uri="{BB962C8B-B14F-4D97-AF65-F5344CB8AC3E}">
        <p14:creationId xmlns:p14="http://schemas.microsoft.com/office/powerpoint/2010/main" val="2322370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4.17.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6" name="TextBox 5"/>
          <p:cNvSpPr txBox="1"/>
          <p:nvPr/>
        </p:nvSpPr>
        <p:spPr>
          <a:xfrm>
            <a:off x="2393880" y="1109608"/>
            <a:ext cx="5435029" cy="738664"/>
          </a:xfrm>
          <a:prstGeom prst="rect">
            <a:avLst/>
          </a:prstGeom>
          <a:noFill/>
        </p:spPr>
        <p:txBody>
          <a:bodyPr wrap="square" rtlCol="0">
            <a:spAutoFit/>
          </a:bodyPr>
          <a:lstStyle/>
          <a:p>
            <a:pPr marL="342900" indent="-342900">
              <a:buAutoNum type="alphaLcPeriod"/>
            </a:pPr>
            <a:r>
              <a:rPr lang="en-US" b="1" i="1" dirty="0"/>
              <a:t>Danh sách đơn hàng:</a:t>
            </a:r>
            <a:br>
              <a:rPr lang="en-US" dirty="0"/>
            </a:br>
            <a:r>
              <a:rPr lang="en-US" dirty="0"/>
              <a:t>Click vào Quản lý đơn hàng ở thanh menu sẽ hiển thị ra danh sách các đơn hàng.</a:t>
            </a:r>
            <a:endParaRPr lang="en-US"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680" y="1997013"/>
            <a:ext cx="7089169" cy="2396265"/>
          </a:xfrm>
          <a:prstGeom prst="rect">
            <a:avLst/>
          </a:prstGeom>
        </p:spPr>
      </p:pic>
    </p:spTree>
    <p:extLst>
      <p:ext uri="{BB962C8B-B14F-4D97-AF65-F5344CB8AC3E}">
        <p14:creationId xmlns:p14="http://schemas.microsoft.com/office/powerpoint/2010/main" val="241749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53154" y="423258"/>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4.18.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 name="TextBox 5"/>
          <p:cNvSpPr txBox="1"/>
          <p:nvPr/>
        </p:nvSpPr>
        <p:spPr>
          <a:xfrm>
            <a:off x="2383605" y="996592"/>
            <a:ext cx="5527498" cy="738664"/>
          </a:xfrm>
          <a:prstGeom prst="rect">
            <a:avLst/>
          </a:prstGeom>
          <a:noFill/>
        </p:spPr>
        <p:txBody>
          <a:bodyPr wrap="square" rtlCol="0">
            <a:spAutoFit/>
          </a:bodyPr>
          <a:lstStyle/>
          <a:p>
            <a:r>
              <a:rPr lang="en-US" b="1" i="1" dirty="0"/>
              <a:t>b.   Xem chi tiết đơn hàng:</a:t>
            </a:r>
            <a:br>
              <a:rPr lang="en-US" dirty="0"/>
            </a:br>
            <a:r>
              <a:rPr lang="en-US" dirty="0"/>
              <a:t>Click vào nút Detail ở trang Danh sách đơn hàng để đến trang Chi tiết đơn hàng.</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605" y="1686840"/>
            <a:ext cx="4810008" cy="13238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3605" y="3010695"/>
            <a:ext cx="4810007" cy="1723142"/>
          </a:xfrm>
          <a:prstGeom prst="rect">
            <a:avLst/>
          </a:prstGeom>
        </p:spPr>
      </p:pic>
    </p:spTree>
    <p:extLst>
      <p:ext uri="{BB962C8B-B14F-4D97-AF65-F5344CB8AC3E}">
        <p14:creationId xmlns:p14="http://schemas.microsoft.com/office/powerpoint/2010/main" val="4110738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42879" y="330792"/>
            <a:ext cx="5152200" cy="686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4.14. Quản lý đơn hàng:</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TextBox 5"/>
          <p:cNvSpPr txBox="1"/>
          <p:nvPr/>
        </p:nvSpPr>
        <p:spPr>
          <a:xfrm>
            <a:off x="2493571" y="893918"/>
            <a:ext cx="6214628" cy="738664"/>
          </a:xfrm>
          <a:prstGeom prst="rect">
            <a:avLst/>
          </a:prstGeom>
          <a:noFill/>
        </p:spPr>
        <p:txBody>
          <a:bodyPr wrap="square" rtlCol="0">
            <a:spAutoFit/>
          </a:bodyPr>
          <a:lstStyle/>
          <a:p>
            <a:r>
              <a:rPr lang="en-US" b="1" i="1" dirty="0"/>
              <a:t>c.  Sửa đơn hàng:</a:t>
            </a:r>
            <a:br>
              <a:rPr lang="en-US" dirty="0"/>
            </a:br>
            <a:r>
              <a:rPr lang="en-US" dirty="0"/>
              <a:t>Click vào biểu tượng sửa ở trang Danh sách đơn hàng để đến trang Sửa đơn hàng tiến thay đổi tình trạng đơn hàng.</a:t>
            </a:r>
            <a:endParaRPr lang="en-US"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02" y="1990224"/>
            <a:ext cx="6895079" cy="1313768"/>
          </a:xfrm>
          <a:prstGeom prst="rect">
            <a:avLst/>
          </a:prstGeom>
        </p:spPr>
      </p:pic>
    </p:spTree>
    <p:extLst>
      <p:ext uri="{BB962C8B-B14F-4D97-AF65-F5344CB8AC3E}">
        <p14:creationId xmlns:p14="http://schemas.microsoft.com/office/powerpoint/2010/main" val="288127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804525" y="854775"/>
            <a:ext cx="5152200" cy="78600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7. Link </a:t>
            </a:r>
            <a:r>
              <a:rPr lang="en-US" sz="1500" b="1" i="0" dirty="0" err="1">
                <a:latin typeface="Tahoma" panose="020B0604030504040204" pitchFamily="34" charset="0"/>
                <a:ea typeface="Tahoma" panose="020B0604030504040204" pitchFamily="34" charset="0"/>
                <a:cs typeface="Tahoma" panose="020B0604030504040204" pitchFamily="34" charset="0"/>
              </a:rPr>
              <a:t>github</a:t>
            </a:r>
            <a:r>
              <a:rPr lang="en-US" sz="1500" b="1" i="0" dirty="0">
                <a:latin typeface="Tahoma" panose="020B0604030504040204" pitchFamily="34" charset="0"/>
                <a:ea typeface="Tahoma" panose="020B0604030504040204" pitchFamily="34" charset="0"/>
                <a:cs typeface="Tahoma" panose="020B0604030504040204" pitchFamily="34" charset="0"/>
              </a:rPr>
              <a:t> </a:t>
            </a:r>
            <a:r>
              <a:rPr lang="en-US" sz="1500" b="1" i="0" dirty="0" err="1">
                <a:latin typeface="Tahoma" panose="020B0604030504040204" pitchFamily="34" charset="0"/>
                <a:ea typeface="Tahoma" panose="020B0604030504040204" pitchFamily="34" charset="0"/>
                <a:cs typeface="Tahoma" panose="020B0604030504040204" pitchFamily="34" charset="0"/>
              </a:rPr>
              <a:t>và</a:t>
            </a:r>
            <a:r>
              <a:rPr lang="en-US" sz="1500" b="1" i="0" dirty="0">
                <a:latin typeface="Tahoma" panose="020B0604030504040204" pitchFamily="34" charset="0"/>
                <a:ea typeface="Tahoma" panose="020B0604030504040204" pitchFamily="34" charset="0"/>
                <a:cs typeface="Tahoma" panose="020B0604030504040204" pitchFamily="34" charset="0"/>
              </a:rPr>
              <a:t> link domain:</a:t>
            </a:r>
          </a:p>
          <a:p>
            <a:pPr marL="0" lvl="0" indent="0" algn="l" rtl="0">
              <a:lnSpc>
                <a:spcPct val="100000"/>
              </a:lnSpc>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    </a:t>
            </a:r>
          </a:p>
          <a:p>
            <a:pPr marL="0" lvl="0" indent="0" algn="l" rtl="0">
              <a:lnSpc>
                <a:spcPct val="100000"/>
              </a:lnSpc>
              <a:spcBef>
                <a:spcPts val="600"/>
              </a:spcBef>
              <a:spcAft>
                <a:spcPts val="0"/>
              </a:spcAft>
              <a:buNone/>
            </a:pPr>
            <a:endParaRPr lang="en-US" sz="1500" b="1" i="0" dirty="0">
              <a:latin typeface="Tahoma" panose="020B0604030504040204" pitchFamily="34" charset="0"/>
              <a:ea typeface="Tahoma" panose="020B0604030504040204" pitchFamily="34" charset="0"/>
              <a:cs typeface="Tahoma" panose="020B0604030504040204" pitchFamily="34" charset="0"/>
            </a:endParaRPr>
          </a:p>
          <a:p>
            <a:pPr marL="0" lvl="0" indent="0" algn="l" rtl="0">
              <a:lnSpc>
                <a:spcPct val="100000"/>
              </a:lnSpc>
              <a:spcBef>
                <a:spcPts val="600"/>
              </a:spcBef>
              <a:spcAft>
                <a:spcPts val="0"/>
              </a:spcAft>
              <a:buNone/>
            </a:pP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4" name="Google Shape;431;p38"/>
          <p:cNvGrpSpPr/>
          <p:nvPr/>
        </p:nvGrpSpPr>
        <p:grpSpPr>
          <a:xfrm flipH="1">
            <a:off x="1356190" y="2041617"/>
            <a:ext cx="205482" cy="244951"/>
            <a:chOff x="2594325" y="1627175"/>
            <a:chExt cx="440850" cy="440850"/>
          </a:xfrm>
        </p:grpSpPr>
        <p:sp>
          <p:nvSpPr>
            <p:cNvPr id="5" name="Google Shape;432;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3;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4;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1664705" y="1994816"/>
            <a:ext cx="1633299" cy="338554"/>
          </a:xfrm>
          <a:prstGeom prst="rect">
            <a:avLst/>
          </a:prstGeom>
          <a:noFill/>
        </p:spPr>
        <p:txBody>
          <a:bodyPr wrap="square" rtlCol="0">
            <a:spAutoFit/>
          </a:bodyPr>
          <a:lstStyle/>
          <a:p>
            <a:r>
              <a:rPr lang="en-US" sz="1600" b="1" dirty="0"/>
              <a:t>Link </a:t>
            </a:r>
            <a:r>
              <a:rPr lang="en-US" sz="1600" b="1" dirty="0" err="1"/>
              <a:t>Github</a:t>
            </a:r>
            <a:r>
              <a:rPr lang="en-US" sz="1600" b="1" dirty="0"/>
              <a:t>:</a:t>
            </a:r>
            <a:endParaRPr lang="en-US" sz="1600" b="1" dirty="0">
              <a:solidFill>
                <a:srgbClr val="00B0F0"/>
              </a:solidFill>
            </a:endParaRPr>
          </a:p>
        </p:txBody>
      </p:sp>
      <p:sp>
        <p:nvSpPr>
          <p:cNvPr id="2" name="TextBox 1"/>
          <p:cNvSpPr txBox="1"/>
          <p:nvPr/>
        </p:nvSpPr>
        <p:spPr>
          <a:xfrm>
            <a:off x="3073094" y="2010204"/>
            <a:ext cx="4252497" cy="323165"/>
          </a:xfrm>
          <a:prstGeom prst="rect">
            <a:avLst/>
          </a:prstGeom>
          <a:noFill/>
        </p:spPr>
        <p:txBody>
          <a:bodyPr wrap="square" rtlCol="0">
            <a:spAutoFit/>
          </a:bodyPr>
          <a:lstStyle/>
          <a:p>
            <a:r>
              <a:rPr lang="en-US" sz="1500" dirty="0">
                <a:solidFill>
                  <a:srgbClr val="3366FF"/>
                </a:solidFill>
                <a:hlinkClick r:id="rId3"/>
              </a:rPr>
              <a:t>https://github.com/18130158/CDWeb_BaoCao</a:t>
            </a:r>
            <a:endParaRPr lang="en-US" sz="1500" dirty="0">
              <a:solidFill>
                <a:srgbClr val="3366FF"/>
              </a:solidFill>
            </a:endParaRPr>
          </a:p>
        </p:txBody>
      </p:sp>
      <p:grpSp>
        <p:nvGrpSpPr>
          <p:cNvPr id="11" name="Google Shape;431;p38"/>
          <p:cNvGrpSpPr/>
          <p:nvPr/>
        </p:nvGrpSpPr>
        <p:grpSpPr>
          <a:xfrm flipH="1">
            <a:off x="1424040" y="2841289"/>
            <a:ext cx="205482" cy="244951"/>
            <a:chOff x="2594325" y="1627175"/>
            <a:chExt cx="440850" cy="440850"/>
          </a:xfrm>
        </p:grpSpPr>
        <p:sp>
          <p:nvSpPr>
            <p:cNvPr id="12" name="Google Shape;432;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4;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p:cNvSpPr txBox="1"/>
          <p:nvPr/>
        </p:nvSpPr>
        <p:spPr>
          <a:xfrm>
            <a:off x="1732555" y="2794488"/>
            <a:ext cx="1633299" cy="338554"/>
          </a:xfrm>
          <a:prstGeom prst="rect">
            <a:avLst/>
          </a:prstGeom>
          <a:noFill/>
        </p:spPr>
        <p:txBody>
          <a:bodyPr wrap="square" rtlCol="0">
            <a:spAutoFit/>
          </a:bodyPr>
          <a:lstStyle/>
          <a:p>
            <a:r>
              <a:rPr lang="en-US" sz="1600" b="1" dirty="0"/>
              <a:t>Link Domain:</a:t>
            </a:r>
            <a:endParaRPr lang="en-US" sz="1600" b="1" dirty="0">
              <a:solidFill>
                <a:srgbClr val="00B0F0"/>
              </a:solidFill>
            </a:endParaRPr>
          </a:p>
        </p:txBody>
      </p:sp>
      <p:sp>
        <p:nvSpPr>
          <p:cNvPr id="16" name="TextBox 15"/>
          <p:cNvSpPr txBox="1"/>
          <p:nvPr/>
        </p:nvSpPr>
        <p:spPr>
          <a:xfrm>
            <a:off x="3140944" y="2809876"/>
            <a:ext cx="3883631" cy="323165"/>
          </a:xfrm>
          <a:prstGeom prst="rect">
            <a:avLst/>
          </a:prstGeom>
          <a:noFill/>
        </p:spPr>
        <p:txBody>
          <a:bodyPr wrap="square" rtlCol="0">
            <a:spAutoFit/>
          </a:bodyPr>
          <a:lstStyle/>
          <a:p>
            <a:r>
              <a:rPr lang="en-US" sz="1500" dirty="0">
                <a:solidFill>
                  <a:srgbClr val="3366FF"/>
                </a:solidFill>
                <a:hlinkClick r:id="rId4"/>
              </a:rPr>
              <a:t>https://bookstorenlu2021.herokuapp.com</a:t>
            </a:r>
            <a:endParaRPr lang="en-US" sz="1500" dirty="0">
              <a:solidFill>
                <a:srgbClr val="3366FF"/>
              </a:solidFill>
            </a:endParaRPr>
          </a:p>
        </p:txBody>
      </p:sp>
      <p:sp>
        <p:nvSpPr>
          <p:cNvPr id="17" name="TextBox 16">
            <a:extLst>
              <a:ext uri="{FF2B5EF4-FFF2-40B4-BE49-F238E27FC236}">
                <a16:creationId xmlns:a16="http://schemas.microsoft.com/office/drawing/2014/main" id="{69BC26E0-72CF-402E-9A8E-A09DBD5ED890}"/>
              </a:ext>
            </a:extLst>
          </p:cNvPr>
          <p:cNvSpPr txBox="1"/>
          <p:nvPr/>
        </p:nvSpPr>
        <p:spPr>
          <a:xfrm>
            <a:off x="3073093" y="3148430"/>
            <a:ext cx="3883631" cy="784830"/>
          </a:xfrm>
          <a:prstGeom prst="rect">
            <a:avLst/>
          </a:prstGeom>
          <a:noFill/>
        </p:spPr>
        <p:txBody>
          <a:bodyPr wrap="square" rtlCol="0">
            <a:spAutoFit/>
          </a:bodyPr>
          <a:lstStyle/>
          <a:p>
            <a:r>
              <a:rPr lang="en-US" sz="1500" dirty="0" err="1">
                <a:solidFill>
                  <a:schemeClr val="tx1"/>
                </a:solidFill>
              </a:rPr>
              <a:t>Tài</a:t>
            </a:r>
            <a:r>
              <a:rPr lang="en-US" sz="1500" dirty="0">
                <a:solidFill>
                  <a:schemeClr val="tx1"/>
                </a:solidFill>
              </a:rPr>
              <a:t> </a:t>
            </a:r>
            <a:r>
              <a:rPr lang="en-US" sz="1500" dirty="0" err="1">
                <a:solidFill>
                  <a:schemeClr val="tx1"/>
                </a:solidFill>
              </a:rPr>
              <a:t>khoản</a:t>
            </a:r>
            <a:r>
              <a:rPr lang="en-US" sz="1500" dirty="0">
                <a:solidFill>
                  <a:schemeClr val="tx1"/>
                </a:solidFill>
              </a:rPr>
              <a:t>:</a:t>
            </a:r>
          </a:p>
          <a:p>
            <a:pPr marL="93663" indent="-93663">
              <a:buFont typeface="Arial" panose="020B0604020202020204" pitchFamily="34" charset="0"/>
              <a:buChar char="•"/>
            </a:pPr>
            <a:r>
              <a:rPr lang="en-US" sz="1500" dirty="0">
                <a:solidFill>
                  <a:schemeClr val="tx1"/>
                </a:solidFill>
              </a:rPr>
              <a:t> User: </a:t>
            </a:r>
            <a:r>
              <a:rPr lang="en-US" sz="1500" dirty="0">
                <a:solidFill>
                  <a:schemeClr val="tx1"/>
                </a:solidFill>
                <a:hlinkClick r:id="rId5">
                  <a:extLst>
                    <a:ext uri="{A12FA001-AC4F-418D-AE19-62706E023703}">
                      <ahyp:hlinkClr xmlns:ahyp="http://schemas.microsoft.com/office/drawing/2018/hyperlinkcolor" val="tx"/>
                    </a:ext>
                  </a:extLst>
                </a:hlinkClick>
              </a:rPr>
              <a:t>user@gmail.com</a:t>
            </a:r>
            <a:r>
              <a:rPr lang="en-US" sz="1500" dirty="0">
                <a:solidFill>
                  <a:schemeClr val="tx1"/>
                </a:solidFill>
              </a:rPr>
              <a:t> Password: 123</a:t>
            </a:r>
          </a:p>
          <a:p>
            <a:pPr marL="93663" indent="-93663">
              <a:buFont typeface="Arial" panose="020B0604020202020204" pitchFamily="34" charset="0"/>
              <a:buChar char="•"/>
            </a:pPr>
            <a:r>
              <a:rPr lang="en-US" sz="1500" dirty="0">
                <a:solidFill>
                  <a:schemeClr val="tx1"/>
                </a:solidFill>
              </a:rPr>
              <a:t> Admin: admin</a:t>
            </a:r>
            <a:r>
              <a:rPr lang="en-US" sz="1500" dirty="0">
                <a:solidFill>
                  <a:schemeClr val="tx1"/>
                </a:solidFill>
                <a:hlinkClick r:id="rId5">
                  <a:extLst>
                    <a:ext uri="{A12FA001-AC4F-418D-AE19-62706E023703}">
                      <ahyp:hlinkClr xmlns:ahyp="http://schemas.microsoft.com/office/drawing/2018/hyperlinkcolor" val="tx"/>
                    </a:ext>
                  </a:extLst>
                </a:hlinkClick>
              </a:rPr>
              <a:t>@gmail.com</a:t>
            </a:r>
            <a:r>
              <a:rPr lang="en-US" sz="1500" dirty="0">
                <a:solidFill>
                  <a:schemeClr val="tx1"/>
                </a:solidFill>
              </a:rPr>
              <a:t> Password: 123</a:t>
            </a:r>
          </a:p>
        </p:txBody>
      </p:sp>
    </p:spTree>
    <p:extLst>
      <p:ext uri="{BB962C8B-B14F-4D97-AF65-F5344CB8AC3E}">
        <p14:creationId xmlns:p14="http://schemas.microsoft.com/office/powerpoint/2010/main" val="388597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1" name="Google Shape;321;p3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459" y="818043"/>
            <a:ext cx="4541177" cy="3311275"/>
          </a:xfrm>
          <a:prstGeom prst="rect">
            <a:avLst/>
          </a:prstGeom>
        </p:spPr>
      </p:pic>
      <p:sp>
        <p:nvSpPr>
          <p:cNvPr id="7" name="Google Shape;328;p36"/>
          <p:cNvSpPr/>
          <p:nvPr/>
        </p:nvSpPr>
        <p:spPr>
          <a:xfrm>
            <a:off x="7434236" y="711718"/>
            <a:ext cx="1006453" cy="903419"/>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p:cNvSpPr>
            <a:spLocks noGrp="1"/>
          </p:cNvSpPr>
          <p:nvPr>
            <p:ph type="ctrTitle"/>
          </p:nvPr>
        </p:nvSpPr>
        <p:spPr>
          <a:xfrm>
            <a:off x="609907" y="604699"/>
            <a:ext cx="4914000" cy="515687"/>
          </a:xfrm>
        </p:spPr>
        <p:txBody>
          <a:bodyPr/>
          <a:lstStyle/>
          <a:p>
            <a:r>
              <a:rPr lang="en-US" sz="1500" dirty="0">
                <a:latin typeface="Tahoma" panose="020B0604030504040204" pitchFamily="34" charset="0"/>
                <a:ea typeface="Tahoma" panose="020B0604030504040204" pitchFamily="34" charset="0"/>
                <a:cs typeface="Tahoma" panose="020B0604030504040204" pitchFamily="34" charset="0"/>
              </a:rPr>
              <a:t>1. Tóm tắt đề tài ( Bài toán):</a:t>
            </a:r>
          </a:p>
        </p:txBody>
      </p:sp>
      <p:sp>
        <p:nvSpPr>
          <p:cNvPr id="78" name="Google Shape;78;p13"/>
          <p:cNvSpPr txBox="1">
            <a:spLocks noGrp="1"/>
          </p:cNvSpPr>
          <p:nvPr>
            <p:ph type="sldNum" idx="4294967295"/>
          </p:nvPr>
        </p:nvSpPr>
        <p:spPr>
          <a:xfrm>
            <a:off x="8596313" y="4392613"/>
            <a:ext cx="547687"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3" name="Google Shape;73;p13"/>
          <p:cNvGrpSpPr/>
          <p:nvPr/>
        </p:nvGrpSpPr>
        <p:grpSpPr>
          <a:xfrm>
            <a:off x="7454811" y="505262"/>
            <a:ext cx="1052191" cy="840653"/>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05;p17"/>
          <p:cNvSpPr txBox="1">
            <a:spLocks/>
          </p:cNvSpPr>
          <p:nvPr/>
        </p:nvSpPr>
        <p:spPr>
          <a:xfrm>
            <a:off x="728368" y="1120386"/>
            <a:ext cx="7388216" cy="29742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150000"/>
              </a:lnSpc>
              <a:spcBef>
                <a:spcPts val="600"/>
              </a:spcBef>
              <a:buSzPts val="2000"/>
              <a:buFont typeface="Arial"/>
              <a:buChar char="▪"/>
            </a:pPr>
            <a:r>
              <a:rPr lang="en-US" dirty="0"/>
              <a:t>Đề tài là xây dựng một trang web bán sách online, lí do nhóm lấy đề tài này là dựa trên nhu cầu mua sắm online của mọi người ngày càng tăng và tính hữu ích của nó. </a:t>
            </a:r>
          </a:p>
          <a:p>
            <a:pPr marL="457200" indent="-355600">
              <a:lnSpc>
                <a:spcPct val="150000"/>
              </a:lnSpc>
              <a:spcBef>
                <a:spcPts val="600"/>
              </a:spcBef>
              <a:buSzPts val="2000"/>
              <a:buFont typeface="Arial"/>
              <a:buChar char="▪"/>
            </a:pPr>
            <a:r>
              <a:rPr lang="en-US" dirty="0"/>
              <a:t>Trang web sẽ có những chức năng phù hợp và đơn giản cho người sử dụng.</a:t>
            </a:r>
          </a:p>
          <a:p>
            <a:pPr marL="457200" indent="-355600">
              <a:lnSpc>
                <a:spcPct val="150000"/>
              </a:lnSpc>
              <a:spcBef>
                <a:spcPts val="600"/>
              </a:spcBef>
              <a:buSzPts val="2000"/>
              <a:buFont typeface="Arial"/>
              <a:buChar char="▪"/>
            </a:pPr>
            <a:r>
              <a:rPr lang="en-US" dirty="0"/>
              <a:t>Các chức năng cơ bản sẽ được sử dụng như :</a:t>
            </a:r>
            <a:br>
              <a:rPr lang="en-US" dirty="0"/>
            </a:br>
            <a:r>
              <a:rPr lang="en-US" dirty="0"/>
              <a:t>-  Xem, tìm kiếm: Giúp khách hàng dễ dàng tìm hiểu rõ hơn về quyển sách muốn mua.</a:t>
            </a:r>
            <a:br>
              <a:rPr lang="en-US" dirty="0"/>
            </a:br>
            <a:r>
              <a:rPr lang="en-US" dirty="0"/>
              <a:t>-  Mua hàng, thanh toán: Giúp khách hàng dễ dàng tiến hàng đặt hàng và thanh toán đơn giản hơn bằng nhiều phương thức mong muốn.</a:t>
            </a:r>
            <a:br>
              <a:rPr lang="en-US" dirty="0"/>
            </a:br>
            <a:r>
              <a:rPr lang="en-US" dirty="0"/>
              <a:t>-  Ngoài ra còn có chức năng cho bên quản lý là quản lý sản phẩm, quản lý đơn hàng, quản lý khách hàng một cách đơn giản và dễ dàng hơn.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p:cNvSpPr>
            <a:spLocks noGrp="1"/>
          </p:cNvSpPr>
          <p:nvPr>
            <p:ph type="ctrTitle"/>
          </p:nvPr>
        </p:nvSpPr>
        <p:spPr>
          <a:xfrm>
            <a:off x="615353" y="875990"/>
            <a:ext cx="4914000" cy="515687"/>
          </a:xfrm>
        </p:spPr>
        <p:txBody>
          <a:bodyPr/>
          <a:lstStyle/>
          <a:p>
            <a:r>
              <a:rPr lang="en-US" sz="1500" dirty="0">
                <a:latin typeface="Tahoma" panose="020B0604030504040204" pitchFamily="34" charset="0"/>
                <a:ea typeface="Tahoma" panose="020B0604030504040204" pitchFamily="34" charset="0"/>
                <a:cs typeface="Tahoma" panose="020B0604030504040204" pitchFamily="34" charset="0"/>
              </a:rPr>
              <a:t>2. Các công nghệ được sử dụng trong Project:</a:t>
            </a:r>
            <a:br>
              <a:rPr lang="en-US" sz="1500" dirty="0">
                <a:latin typeface="Tahoma" panose="020B0604030504040204" pitchFamily="34" charset="0"/>
                <a:ea typeface="Tahoma" panose="020B0604030504040204" pitchFamily="34" charset="0"/>
                <a:cs typeface="Tahoma" panose="020B0604030504040204" pitchFamily="34" charset="0"/>
              </a:rPr>
            </a:br>
            <a:endParaRPr lang="en-US" sz="1500" dirty="0">
              <a:latin typeface="Tahoma" panose="020B0604030504040204" pitchFamily="34" charset="0"/>
              <a:ea typeface="Tahoma" panose="020B0604030504040204" pitchFamily="34" charset="0"/>
              <a:cs typeface="Tahoma" panose="020B0604030504040204" pitchFamily="34" charset="0"/>
            </a:endParaRPr>
          </a:p>
        </p:txBody>
      </p:sp>
      <p:sp>
        <p:nvSpPr>
          <p:cNvPr id="78" name="Google Shape;78;p13"/>
          <p:cNvSpPr txBox="1">
            <a:spLocks noGrp="1"/>
          </p:cNvSpPr>
          <p:nvPr>
            <p:ph type="sldNum" idx="4294967295"/>
          </p:nvPr>
        </p:nvSpPr>
        <p:spPr>
          <a:xfrm>
            <a:off x="8596313" y="4392613"/>
            <a:ext cx="547687"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73" name="Google Shape;73;p13"/>
          <p:cNvGrpSpPr/>
          <p:nvPr/>
        </p:nvGrpSpPr>
        <p:grpSpPr>
          <a:xfrm>
            <a:off x="7245744" y="711703"/>
            <a:ext cx="1097515" cy="913074"/>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05;p17"/>
          <p:cNvSpPr txBox="1">
            <a:spLocks/>
          </p:cNvSpPr>
          <p:nvPr/>
        </p:nvSpPr>
        <p:spPr>
          <a:xfrm>
            <a:off x="786957" y="1555963"/>
            <a:ext cx="7405800" cy="200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spcBef>
                <a:spcPts val="600"/>
              </a:spcBef>
              <a:buSzPts val="2000"/>
            </a:pPr>
            <a:endParaRPr lang="en-US" dirty="0"/>
          </a:p>
        </p:txBody>
      </p:sp>
      <p:sp>
        <p:nvSpPr>
          <p:cNvPr id="4" name="TextBox 3"/>
          <p:cNvSpPr txBox="1"/>
          <p:nvPr/>
        </p:nvSpPr>
        <p:spPr>
          <a:xfrm>
            <a:off x="797348" y="1391677"/>
            <a:ext cx="5963164" cy="2246769"/>
          </a:xfrm>
          <a:prstGeom prst="rect">
            <a:avLst/>
          </a:prstGeom>
          <a:noFill/>
        </p:spPr>
        <p:txBody>
          <a:bodyPr wrap="square" rtlCol="0">
            <a:spAutoFit/>
          </a:bodyPr>
          <a:lstStyle/>
          <a:p>
            <a:pPr marL="285750" indent="-285750">
              <a:buFontTx/>
              <a:buChar char="-"/>
            </a:pPr>
            <a:r>
              <a:rPr lang="en-US" dirty="0"/>
              <a:t>Xây dựng Web bằng: IntelliJ</a:t>
            </a:r>
          </a:p>
          <a:p>
            <a:endParaRPr lang="en-US" dirty="0"/>
          </a:p>
          <a:p>
            <a:pPr marL="285750" indent="-285750">
              <a:buFontTx/>
              <a:buChar char="-"/>
            </a:pPr>
            <a:r>
              <a:rPr lang="en-US" dirty="0"/>
              <a:t>Front-End : </a:t>
            </a:r>
            <a:r>
              <a:rPr lang="en-US" dirty="0" err="1"/>
              <a:t>Thymeleaf</a:t>
            </a:r>
            <a:r>
              <a:rPr lang="en-US" dirty="0"/>
              <a:t>, </a:t>
            </a:r>
            <a:r>
              <a:rPr lang="en-US" dirty="0" err="1"/>
              <a:t>Boostrap</a:t>
            </a:r>
            <a:r>
              <a:rPr lang="en-US" dirty="0"/>
              <a:t>, Ajax, </a:t>
            </a:r>
            <a:r>
              <a:rPr lang="en-US" dirty="0" err="1"/>
              <a:t>JQuery</a:t>
            </a:r>
            <a:r>
              <a:rPr lang="en-US" dirty="0"/>
              <a:t>.</a:t>
            </a:r>
          </a:p>
          <a:p>
            <a:endParaRPr lang="en-US" dirty="0"/>
          </a:p>
          <a:p>
            <a:pPr marL="285750" indent="-285750">
              <a:buFontTx/>
              <a:buChar char="-"/>
            </a:pPr>
            <a:r>
              <a:rPr lang="en-US" dirty="0"/>
              <a:t>Back-End : Spring Boot, Spring Security, Spring Data JPA.</a:t>
            </a:r>
          </a:p>
          <a:p>
            <a:endParaRPr lang="en-US" dirty="0"/>
          </a:p>
          <a:p>
            <a:pPr marL="285750" indent="-285750">
              <a:buFontTx/>
              <a:buChar char="-"/>
            </a:pPr>
            <a:r>
              <a:rPr lang="en-US" dirty="0"/>
              <a:t>Database: MySQL.</a:t>
            </a:r>
          </a:p>
          <a:p>
            <a:endParaRPr lang="en-US" dirty="0"/>
          </a:p>
          <a:p>
            <a:pPr marL="285750" indent="-285750">
              <a:buFontTx/>
              <a:buChar char="-"/>
            </a:pPr>
            <a:r>
              <a:rPr lang="en-US" dirty="0" err="1"/>
              <a:t>Dùng</a:t>
            </a:r>
            <a:r>
              <a:rPr lang="en-US" dirty="0"/>
              <a:t> </a:t>
            </a:r>
            <a:r>
              <a:rPr lang="en-US" dirty="0" err="1"/>
              <a:t>Github</a:t>
            </a:r>
            <a:r>
              <a:rPr lang="en-US" dirty="0"/>
              <a:t> </a:t>
            </a:r>
            <a:r>
              <a:rPr lang="en-US" dirty="0" err="1"/>
              <a:t>để</a:t>
            </a:r>
            <a:r>
              <a:rPr lang="en-US" dirty="0"/>
              <a:t> </a:t>
            </a:r>
            <a:r>
              <a:rPr lang="en-US" dirty="0" err="1"/>
              <a:t>lưu</a:t>
            </a:r>
            <a:r>
              <a:rPr lang="en-US" dirty="0"/>
              <a:t> </a:t>
            </a:r>
            <a:r>
              <a:rPr lang="en-US" dirty="0" err="1"/>
              <a:t>trữ</a:t>
            </a:r>
            <a:r>
              <a:rPr lang="en-US" dirty="0"/>
              <a:t> code.</a:t>
            </a:r>
          </a:p>
          <a:p>
            <a:pPr marL="285750" indent="-285750">
              <a:buFontTx/>
              <a:buChar char="-"/>
            </a:pPr>
            <a:endParaRPr lang="en-US" dirty="0"/>
          </a:p>
        </p:txBody>
      </p:sp>
    </p:spTree>
    <p:extLst>
      <p:ext uri="{BB962C8B-B14F-4D97-AF65-F5344CB8AC3E}">
        <p14:creationId xmlns:p14="http://schemas.microsoft.com/office/powerpoint/2010/main" val="75937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2718925" y="474630"/>
            <a:ext cx="5152200" cy="50141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3. Tổng quát các chức năng:</a:t>
            </a:r>
          </a:p>
          <a:p>
            <a:pPr marL="0" lvl="0" indent="0" algn="l" rtl="0">
              <a:lnSpc>
                <a:spcPct val="100000"/>
              </a:lnSpc>
              <a:spcBef>
                <a:spcPts val="600"/>
              </a:spcBef>
              <a:spcAft>
                <a:spcPts val="0"/>
              </a:spcAft>
              <a:buNone/>
            </a:pPr>
            <a:r>
              <a:rPr lang="en-US" sz="1500" b="1" i="0" dirty="0">
                <a:latin typeface="Tahoma" panose="020B0604030504040204" pitchFamily="34" charset="0"/>
                <a:ea typeface="Tahoma" panose="020B0604030504040204" pitchFamily="34" charset="0"/>
                <a:cs typeface="Tahoma" panose="020B0604030504040204" pitchFamily="34" charset="0"/>
              </a:rPr>
              <a:t>    </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 name="Rectangle 5"/>
          <p:cNvSpPr/>
          <p:nvPr/>
        </p:nvSpPr>
        <p:spPr>
          <a:xfrm>
            <a:off x="1708438" y="1327646"/>
            <a:ext cx="3795174" cy="3262432"/>
          </a:xfrm>
          <a:prstGeom prst="rect">
            <a:avLst/>
          </a:prstGeom>
        </p:spPr>
        <p:txBody>
          <a:bodyPr wrap="square">
            <a:spAutoFit/>
          </a:bodyPr>
          <a:lstStyle/>
          <a:p>
            <a:pPr>
              <a:lnSpc>
                <a:spcPct val="150000"/>
              </a:lnSpc>
            </a:pPr>
            <a:r>
              <a:rPr lang="en-US" sz="1600" b="1" dirty="0"/>
              <a:t>Các chức năng của User: </a:t>
            </a:r>
          </a:p>
          <a:p>
            <a:pPr marL="285750" indent="-285750">
              <a:lnSpc>
                <a:spcPct val="150000"/>
              </a:lnSpc>
              <a:buFont typeface="Arial" panose="020B0604020202020204" pitchFamily="34" charset="0"/>
              <a:buChar char="•"/>
            </a:pPr>
            <a:r>
              <a:rPr lang="en-US" dirty="0"/>
              <a:t>Đăng nhập, </a:t>
            </a:r>
            <a:r>
              <a:rPr lang="en-US" dirty="0" err="1"/>
              <a:t>Đăng</a:t>
            </a:r>
            <a:r>
              <a:rPr lang="en-US" dirty="0"/>
              <a:t> </a:t>
            </a:r>
            <a:r>
              <a:rPr lang="en-US" dirty="0" err="1"/>
              <a:t>kí</a:t>
            </a:r>
            <a:endParaRPr lang="en-US" dirty="0"/>
          </a:p>
          <a:p>
            <a:pPr marL="285750" indent="-285750">
              <a:lnSpc>
                <a:spcPct val="150000"/>
              </a:lnSpc>
              <a:buFont typeface="Arial" panose="020B0604020202020204" pitchFamily="34" charset="0"/>
              <a:buChar char="•"/>
            </a:pPr>
            <a:r>
              <a:rPr lang="en-US" dirty="0" err="1"/>
              <a:t>Đổi</a:t>
            </a:r>
            <a:r>
              <a:rPr lang="en-US" dirty="0"/>
              <a:t> mật khẩu, Quên mật khẩu</a:t>
            </a:r>
          </a:p>
          <a:p>
            <a:pPr marL="285750" indent="-285750">
              <a:lnSpc>
                <a:spcPct val="150000"/>
              </a:lnSpc>
              <a:buFont typeface="Arial" panose="020B0604020202020204" pitchFamily="34" charset="0"/>
              <a:buChar char="•"/>
            </a:pPr>
            <a:r>
              <a:rPr lang="en-US" dirty="0"/>
              <a:t>Kiểm tra </a:t>
            </a:r>
            <a:r>
              <a:rPr lang="en-US" dirty="0" err="1"/>
              <a:t>thông</a:t>
            </a:r>
            <a:r>
              <a:rPr lang="en-US" dirty="0"/>
              <a:t> tin </a:t>
            </a:r>
            <a:r>
              <a:rPr lang="en-US" dirty="0" err="1"/>
              <a:t>cá</a:t>
            </a:r>
            <a:r>
              <a:rPr lang="en-US" dirty="0"/>
              <a:t> </a:t>
            </a:r>
            <a:r>
              <a:rPr lang="en-US" dirty="0" err="1"/>
              <a:t>nhân</a:t>
            </a:r>
            <a:endParaRPr lang="en-US" dirty="0"/>
          </a:p>
          <a:p>
            <a:pPr marL="285750" indent="-285750">
              <a:lnSpc>
                <a:spcPct val="150000"/>
              </a:lnSpc>
              <a:buFont typeface="Arial" panose="020B0604020202020204" pitchFamily="34" charset="0"/>
              <a:buChar char="•"/>
            </a:pPr>
            <a:r>
              <a:rPr lang="en-US" dirty="0"/>
              <a:t> Kiểm tra </a:t>
            </a:r>
            <a:r>
              <a:rPr lang="en-US" dirty="0" err="1"/>
              <a:t>đơn</a:t>
            </a:r>
            <a:r>
              <a:rPr lang="en-US" dirty="0"/>
              <a:t> </a:t>
            </a:r>
            <a:r>
              <a:rPr lang="en-US" dirty="0" err="1"/>
              <a:t>hàng</a:t>
            </a:r>
            <a:endParaRPr lang="en-US" dirty="0"/>
          </a:p>
          <a:p>
            <a:pPr marL="285750" indent="-285750">
              <a:lnSpc>
                <a:spcPct val="150000"/>
              </a:lnSpc>
              <a:buFont typeface="Arial" panose="020B0604020202020204" pitchFamily="34" charset="0"/>
              <a:buChar char="•"/>
            </a:pPr>
            <a:r>
              <a:rPr lang="en-US" dirty="0" err="1"/>
              <a:t>Tìm</a:t>
            </a:r>
            <a:r>
              <a:rPr lang="en-US" dirty="0"/>
              <a:t> </a:t>
            </a:r>
            <a:r>
              <a:rPr lang="en-US" dirty="0" err="1"/>
              <a:t>kiếm</a:t>
            </a:r>
            <a:r>
              <a:rPr lang="en-US" dirty="0"/>
              <a:t>, </a:t>
            </a:r>
            <a:r>
              <a:rPr lang="en-US" dirty="0" err="1"/>
              <a:t>Sắp</a:t>
            </a:r>
            <a:r>
              <a:rPr lang="en-US" dirty="0"/>
              <a:t> </a:t>
            </a:r>
            <a:r>
              <a:rPr lang="en-US" dirty="0" err="1"/>
              <a:t>xếp</a:t>
            </a:r>
            <a:r>
              <a:rPr lang="en-US" dirty="0"/>
              <a:t> </a:t>
            </a:r>
            <a:r>
              <a:rPr lang="en-US" dirty="0" err="1"/>
              <a:t>sản</a:t>
            </a:r>
            <a:r>
              <a:rPr lang="en-US" dirty="0"/>
              <a:t> </a:t>
            </a:r>
            <a:r>
              <a:rPr lang="en-US" dirty="0" err="1"/>
              <a:t>phẩm</a:t>
            </a:r>
            <a:endParaRPr lang="en-US" dirty="0"/>
          </a:p>
          <a:p>
            <a:pPr marL="285750" indent="-285750">
              <a:lnSpc>
                <a:spcPct val="150000"/>
              </a:lnSpc>
              <a:buFont typeface="Arial" panose="020B0604020202020204" pitchFamily="34" charset="0"/>
              <a:buChar char="•"/>
            </a:pPr>
            <a:r>
              <a:rPr lang="en-US" dirty="0" err="1"/>
              <a:t>Phân</a:t>
            </a:r>
            <a:r>
              <a:rPr lang="en-US" dirty="0"/>
              <a:t> </a:t>
            </a:r>
            <a:r>
              <a:rPr lang="en-US" dirty="0" err="1"/>
              <a:t>trang</a:t>
            </a:r>
            <a:r>
              <a:rPr lang="en-US" dirty="0"/>
              <a:t>.</a:t>
            </a:r>
          </a:p>
          <a:p>
            <a:pPr marL="285750" indent="-285750">
              <a:lnSpc>
                <a:spcPct val="150000"/>
              </a:lnSpc>
              <a:buFont typeface="Arial" panose="020B0604020202020204" pitchFamily="34" charset="0"/>
              <a:buChar char="•"/>
            </a:pPr>
            <a:r>
              <a:rPr lang="en-US" dirty="0"/>
              <a:t>Giỏ hàng</a:t>
            </a:r>
          </a:p>
          <a:p>
            <a:pPr marL="285750" indent="-285750">
              <a:lnSpc>
                <a:spcPct val="150000"/>
              </a:lnSpc>
              <a:buFont typeface="Arial" panose="020B0604020202020204" pitchFamily="34" charset="0"/>
              <a:buChar char="•"/>
            </a:pPr>
            <a:r>
              <a:rPr lang="en-US" dirty="0"/>
              <a:t>Thanh </a:t>
            </a:r>
            <a:r>
              <a:rPr lang="en-US" dirty="0" err="1"/>
              <a:t>toán</a:t>
            </a:r>
            <a:endParaRPr lang="en-US" dirty="0"/>
          </a:p>
          <a:p>
            <a:pPr marL="285750" indent="-285750">
              <a:buFont typeface="Arial" panose="020B0604020202020204" pitchFamily="34" charset="0"/>
              <a:buChar char="•"/>
            </a:pPr>
            <a:endParaRPr lang="en-US" dirty="0"/>
          </a:p>
        </p:txBody>
      </p:sp>
      <p:sp>
        <p:nvSpPr>
          <p:cNvPr id="8" name="Rectangle 7"/>
          <p:cNvSpPr/>
          <p:nvPr/>
        </p:nvSpPr>
        <p:spPr>
          <a:xfrm>
            <a:off x="5133760" y="2289809"/>
            <a:ext cx="3025739" cy="1714380"/>
          </a:xfrm>
          <a:prstGeom prst="rect">
            <a:avLst/>
          </a:prstGeom>
        </p:spPr>
        <p:txBody>
          <a:bodyPr wrap="square">
            <a:spAutoFit/>
          </a:bodyPr>
          <a:lstStyle/>
          <a:p>
            <a:pPr>
              <a:lnSpc>
                <a:spcPct val="150000"/>
              </a:lnSpc>
            </a:pPr>
            <a:r>
              <a:rPr lang="en-US" sz="1600" b="1" dirty="0"/>
              <a:t>Các chức năng của Admin: </a:t>
            </a:r>
          </a:p>
          <a:p>
            <a:pPr marL="285750" indent="-285750">
              <a:lnSpc>
                <a:spcPct val="150000"/>
              </a:lnSpc>
              <a:buFont typeface="Arial" panose="020B0604020202020204" pitchFamily="34" charset="0"/>
              <a:buChar char="•"/>
            </a:pPr>
            <a:r>
              <a:rPr lang="en-US" dirty="0"/>
              <a:t>Quản lý sản phẩm</a:t>
            </a:r>
          </a:p>
          <a:p>
            <a:pPr marL="285750" indent="-285750">
              <a:lnSpc>
                <a:spcPct val="150000"/>
              </a:lnSpc>
              <a:buFont typeface="Arial" panose="020B0604020202020204" pitchFamily="34" charset="0"/>
              <a:buChar char="•"/>
            </a:pPr>
            <a:r>
              <a:rPr lang="en-US" dirty="0"/>
              <a:t>Quản lý đơn hàng</a:t>
            </a:r>
          </a:p>
          <a:p>
            <a:pPr marL="285750" indent="-285750">
              <a:lnSpc>
                <a:spcPct val="150000"/>
              </a:lnSpc>
              <a:buFont typeface="Arial" panose="020B0604020202020204" pitchFamily="34" charset="0"/>
              <a:buChar char="•"/>
            </a:pPr>
            <a:r>
              <a:rPr lang="en-US" dirty="0"/>
              <a:t>Quản </a:t>
            </a:r>
            <a:r>
              <a:rPr lang="en-US" dirty="0" err="1"/>
              <a:t>lý</a:t>
            </a:r>
            <a:r>
              <a:rPr lang="en-US" dirty="0"/>
              <a:t> </a:t>
            </a:r>
            <a:r>
              <a:rPr lang="en-US" dirty="0" err="1"/>
              <a:t>tài</a:t>
            </a:r>
            <a:r>
              <a:rPr lang="en-US" dirty="0"/>
              <a:t> </a:t>
            </a:r>
            <a:r>
              <a:rPr lang="en-US" dirty="0" err="1"/>
              <a:t>khoản</a:t>
            </a:r>
            <a:endParaRPr lang="en-US" dirty="0"/>
          </a:p>
          <a:p>
            <a:pPr marL="285750" indent="-285750">
              <a:lnSpc>
                <a:spcPct val="150000"/>
              </a:lnSpc>
              <a:buFont typeface="Arial" panose="020B0604020202020204" pitchFamily="34" charset="0"/>
              <a:buChar char="•"/>
            </a:pPr>
            <a:r>
              <a:rPr lang="en-US" dirty="0"/>
              <a:t>Quản lý loại </a:t>
            </a:r>
            <a:r>
              <a:rPr lang="en-US" dirty="0" err="1"/>
              <a:t>sản</a:t>
            </a:r>
            <a:r>
              <a:rPr lang="en-US" dirty="0"/>
              <a:t> </a:t>
            </a:r>
            <a:r>
              <a:rPr lang="en-US" dirty="0" err="1"/>
              <a:t>phẩm</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 Đăng ký:</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77" y="1725296"/>
            <a:ext cx="5095982" cy="2667981"/>
          </a:xfrm>
          <a:prstGeom prst="rect">
            <a:avLst/>
          </a:prstGeom>
        </p:spPr>
      </p:pic>
      <p:sp>
        <p:nvSpPr>
          <p:cNvPr id="6" name="TextBox 5"/>
          <p:cNvSpPr txBox="1"/>
          <p:nvPr/>
        </p:nvSpPr>
        <p:spPr>
          <a:xfrm>
            <a:off x="2270589" y="1202076"/>
            <a:ext cx="5435029" cy="523220"/>
          </a:xfrm>
          <a:prstGeom prst="rect">
            <a:avLst/>
          </a:prstGeom>
          <a:noFill/>
        </p:spPr>
        <p:txBody>
          <a:bodyPr wrap="square" rtlCol="0">
            <a:spAutoFit/>
          </a:bodyPr>
          <a:lstStyle/>
          <a:p>
            <a:r>
              <a:rPr lang="en-US" dirty="0"/>
              <a:t>Khi truy cập vào trang web và click chọn Đăng ký trang sẽ hiển thị giao diện đăng ký</a:t>
            </a:r>
          </a:p>
        </p:txBody>
      </p:sp>
    </p:spTree>
    <p:extLst>
      <p:ext uri="{BB962C8B-B14F-4D97-AF65-F5344CB8AC3E}">
        <p14:creationId xmlns:p14="http://schemas.microsoft.com/office/powerpoint/2010/main" val="105307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4.1. Đăng ký:</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6" name="TextBox 5"/>
          <p:cNvSpPr txBox="1"/>
          <p:nvPr/>
        </p:nvSpPr>
        <p:spPr>
          <a:xfrm>
            <a:off x="2270589" y="1202076"/>
            <a:ext cx="5435029" cy="738664"/>
          </a:xfrm>
          <a:prstGeom prst="rect">
            <a:avLst/>
          </a:prstGeom>
          <a:noFill/>
        </p:spPr>
        <p:txBody>
          <a:bodyPr wrap="square" rtlCol="0">
            <a:spAutoFit/>
          </a:bodyPr>
          <a:lstStyle/>
          <a:p>
            <a:r>
              <a:rPr lang="en-US" dirty="0"/>
              <a:t>Sau khi điền đầy đủ thông tin và chọn đăng ký nếu thành công trang sẽ gửi thông báo về email đã dùng để đăng ký, thông qua đó để tiến hành đăng nhập.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511" y="2196202"/>
            <a:ext cx="7469313" cy="1019317"/>
          </a:xfrm>
          <a:prstGeom prst="rect">
            <a:avLst/>
          </a:prstGeom>
        </p:spPr>
      </p:pic>
    </p:spTree>
    <p:extLst>
      <p:ext uri="{BB962C8B-B14F-4D97-AF65-F5344CB8AC3E}">
        <p14:creationId xmlns:p14="http://schemas.microsoft.com/office/powerpoint/2010/main" val="245388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783976" y="515727"/>
            <a:ext cx="5152200" cy="83018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i="0" dirty="0">
                <a:latin typeface="Tahoma" panose="020B0604030504040204" pitchFamily="34" charset="0"/>
                <a:ea typeface="Tahoma" panose="020B0604030504040204" pitchFamily="34" charset="0"/>
                <a:cs typeface="Tahoma" panose="020B0604030504040204" pitchFamily="34" charset="0"/>
              </a:rPr>
              <a:t>4. Phân tích các chức năng :</a:t>
            </a:r>
            <a:br>
              <a:rPr lang="en-US" sz="1300" b="1" i="0" dirty="0">
                <a:latin typeface="Tahoma" panose="020B0604030504040204" pitchFamily="34" charset="0"/>
                <a:ea typeface="Tahoma" panose="020B0604030504040204" pitchFamily="34" charset="0"/>
                <a:cs typeface="Tahoma" panose="020B0604030504040204" pitchFamily="34" charset="0"/>
              </a:rPr>
            </a:br>
            <a:r>
              <a:rPr lang="en-US" sz="1300" b="1" i="0" dirty="0">
                <a:latin typeface="Tahoma" panose="020B0604030504040204" pitchFamily="34" charset="0"/>
                <a:ea typeface="Tahoma" panose="020B0604030504040204" pitchFamily="34" charset="0"/>
                <a:cs typeface="Tahoma" panose="020B0604030504040204" pitchFamily="34" charset="0"/>
              </a:rPr>
              <a:t>          4.2. Đăng nhập:</a:t>
            </a:r>
            <a:endParaRPr sz="1100" i="0" dirty="0">
              <a:latin typeface="Tahoma" panose="020B0604030504040204" pitchFamily="34" charset="0"/>
              <a:ea typeface="Tahoma" panose="020B0604030504040204" pitchFamily="34" charset="0"/>
              <a:cs typeface="Tahoma" panose="020B0604030504040204" pitchFamily="34" charset="0"/>
            </a:endParaRPr>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6" name="TextBox 5"/>
          <p:cNvSpPr txBox="1"/>
          <p:nvPr/>
        </p:nvSpPr>
        <p:spPr>
          <a:xfrm>
            <a:off x="2270589" y="1202076"/>
            <a:ext cx="5435029" cy="523220"/>
          </a:xfrm>
          <a:prstGeom prst="rect">
            <a:avLst/>
          </a:prstGeom>
          <a:noFill/>
        </p:spPr>
        <p:txBody>
          <a:bodyPr wrap="square" rtlCol="0">
            <a:spAutoFit/>
          </a:bodyPr>
          <a:lstStyle/>
          <a:p>
            <a:r>
              <a:rPr lang="en-US" dirty="0"/>
              <a:t>Ở giao diện Đăng nhập khách hàng điền đúng thông tin sẽ tiến hành đăng nhập.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18" y="2032263"/>
            <a:ext cx="6709025" cy="2408772"/>
          </a:xfrm>
          <a:prstGeom prst="rect">
            <a:avLst/>
          </a:prstGeom>
        </p:spPr>
      </p:pic>
    </p:spTree>
    <p:extLst>
      <p:ext uri="{BB962C8B-B14F-4D97-AF65-F5344CB8AC3E}">
        <p14:creationId xmlns:p14="http://schemas.microsoft.com/office/powerpoint/2010/main" val="3677209293"/>
      </p:ext>
    </p:extLst>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2064</TotalTime>
  <Words>1772</Words>
  <Application>Microsoft Office PowerPoint</Application>
  <PresentationFormat>On-screen Show (16:9)</PresentationFormat>
  <Paragraphs>168</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Work Sans Regular</vt:lpstr>
      <vt:lpstr>Tahoma</vt:lpstr>
      <vt:lpstr>Arial</vt:lpstr>
      <vt:lpstr>Work Sans</vt:lpstr>
      <vt:lpstr>Jacquenetta template</vt:lpstr>
      <vt:lpstr>TRƯỜNG ĐẠI HỌC NÔNG LÂM TP. HỒ CHÍ MINH KHOA CÔNG NGHỆ THÔNG TIN </vt:lpstr>
      <vt:lpstr>👉 Phân công công việc trong nhóm:</vt:lpstr>
      <vt:lpstr>    Các nội dung báo cáo :</vt:lpstr>
      <vt:lpstr>1. Tóm tắt đề tài ( Bài toán):</vt:lpstr>
      <vt:lpstr>2. Các công nghệ được sử dụng trong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NÔNG LÂM TP. HỒ CHÍ MINH KHOA CÔNG NGHỆ THÔNG TIN</dc:title>
  <dc:creator>Bi</dc:creator>
  <cp:lastModifiedBy>nha to</cp:lastModifiedBy>
  <cp:revision>107</cp:revision>
  <dcterms:modified xsi:type="dcterms:W3CDTF">2021-09-20T13:14:36Z</dcterms:modified>
</cp:coreProperties>
</file>